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60" r:id="rId5"/>
    <p:sldId id="258"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0" d="100"/>
          <a:sy n="50" d="100"/>
        </p:scale>
        <p:origin x="-1267" y="-77"/>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859280"/>
            <a:ext cx="6400800" cy="1295400"/>
          </a:xfrm>
        </p:spPr>
        <p:txBody>
          <a:bodyPr/>
          <a:lstStyle/>
          <a:p>
            <a:r>
              <a:rPr lang="en-US" smtClean="0"/>
              <a:t>Click to edit Master title style</a:t>
            </a:r>
            <a:endParaRPr lang="en-US" dirty="0"/>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801112"/>
            <a:ext cx="9144000" cy="932688"/>
          </a:xfrm>
          <a:prstGeom prst="rect">
            <a:avLst/>
          </a:prstGeom>
        </p:spPr>
      </p:pic>
      <p:sp>
        <p:nvSpPr>
          <p:cNvPr id="3" name="Subtitle 2"/>
          <p:cNvSpPr>
            <a:spLocks noGrp="1"/>
          </p:cNvSpPr>
          <p:nvPr>
            <p:ph type="subTitle" idx="1"/>
          </p:nvPr>
        </p:nvSpPr>
        <p:spPr>
          <a:xfrm>
            <a:off x="1371600" y="3429000"/>
            <a:ext cx="6400800" cy="762000"/>
          </a:xfrm>
        </p:spPr>
        <p:txBody>
          <a:bodyPr>
            <a:normAutofit/>
          </a:bodyPr>
          <a:lstStyle>
            <a:lvl1pPr marL="0" indent="0" algn="ctr">
              <a:buNone/>
              <a:defRPr sz="2000" i="1" baseline="0">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bwMode="white"/>
        <p:txBody>
          <a:bodyPr/>
          <a:lstStyle/>
          <a:p>
            <a:fld id="{7D21D5AB-D2F5-408E-A69C-74469C61BC54}" type="datetimeFigureOut">
              <a:rPr lang="en-US" smtClean="0"/>
              <a:t>4/28/2012</a:t>
            </a:fld>
            <a:endParaRPr lang="en-US"/>
          </a:p>
        </p:txBody>
      </p:sp>
      <p:sp>
        <p:nvSpPr>
          <p:cNvPr id="5" name="Footer Placeholder 4"/>
          <p:cNvSpPr>
            <a:spLocks noGrp="1"/>
          </p:cNvSpPr>
          <p:nvPr>
            <p:ph type="ftr" sz="quarter" idx="11"/>
          </p:nvPr>
        </p:nvSpPr>
        <p:spPr bwMode="white"/>
        <p:txBody>
          <a:bodyPr/>
          <a:lstStyle/>
          <a:p>
            <a:endParaRPr lang="en-US"/>
          </a:p>
        </p:txBody>
      </p:sp>
      <p:sp>
        <p:nvSpPr>
          <p:cNvPr id="6" name="Slide Number Placeholder 5"/>
          <p:cNvSpPr>
            <a:spLocks noGrp="1"/>
          </p:cNvSpPr>
          <p:nvPr>
            <p:ph type="sldNum" sz="quarter" idx="12"/>
          </p:nvPr>
        </p:nvSpPr>
        <p:spPr/>
        <p:txBody>
          <a:bodyPr/>
          <a:lstStyle/>
          <a:p>
            <a:fld id="{1569CC10-78D5-4F91-A321-68704E324B8A}"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D21D5AB-D2F5-408E-A69C-74469C61BC54}" type="datetimeFigureOut">
              <a:rPr lang="en-US" smtClean="0"/>
              <a:t>4/28/2012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69CC10-78D5-4F91-A321-68704E324B8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09041"/>
            <a:ext cx="1295400" cy="43180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400" y="1219199"/>
            <a:ext cx="5181600" cy="4267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D21D5AB-D2F5-408E-A69C-74469C61BC54}" type="datetimeFigureOut">
              <a:rPr lang="en-US" smtClean="0"/>
              <a:t>4/28/2012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69CC10-78D5-4F91-A321-68704E324B8A}"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1371600" y="2438400"/>
            <a:ext cx="6400800" cy="30480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D21D5AB-D2F5-408E-A69C-74469C61BC54}" type="datetimeFigureOut">
              <a:rPr lang="en-US" smtClean="0"/>
              <a:t>4/28/2012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69CC10-78D5-4F91-A321-68704E324B8A}" type="slidenum">
              <a:rPr lang="en-US" smtClean="0"/>
              <a:t>‹#›</a:t>
            </a:fld>
            <a:endParaRPr lang="en-US"/>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7D21D5AB-D2F5-408E-A69C-74469C61BC54}" type="datetimeFigureOut">
              <a:rPr lang="en-US" smtClean="0"/>
              <a:t>4/28/2012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69CC10-78D5-4F91-A321-68704E324B8A}" type="slidenum">
              <a:rPr lang="en-US" smtClean="0"/>
              <a:t>‹#›</a:t>
            </a:fld>
            <a:endParaRPr lang="en-US"/>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
        <p:nvSpPr>
          <p:cNvPr id="2" name="Title 1"/>
          <p:cNvSpPr>
            <a:spLocks noGrp="1"/>
          </p:cNvSpPr>
          <p:nvPr>
            <p:ph type="title"/>
          </p:nvPr>
        </p:nvSpPr>
        <p:spPr>
          <a:xfrm>
            <a:off x="1447800" y="3410267"/>
            <a:ext cx="6248400" cy="1456373"/>
          </a:xfrm>
        </p:spPr>
        <p:txBody>
          <a:bodyPr anchor="t">
            <a:normAutofit/>
          </a:bodyPr>
          <a:lstStyle>
            <a:lvl1pPr algn="ctr">
              <a:defRPr sz="36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447800" y="1503680"/>
            <a:ext cx="6248400" cy="1566862"/>
          </a:xfrm>
        </p:spPr>
        <p:txBody>
          <a:bodyPr anchor="b"/>
          <a:lstStyle>
            <a:lvl1pPr marL="0" indent="0" algn="ctr">
              <a:buNone/>
              <a:defRPr sz="2000" b="0" i="1"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0" name="Content Placeholder 9"/>
          <p:cNvSpPr>
            <a:spLocks noGrp="1"/>
          </p:cNvSpPr>
          <p:nvPr>
            <p:ph sz="quarter" idx="13"/>
          </p:nvPr>
        </p:nvSpPr>
        <p:spPr>
          <a:xfrm>
            <a:off x="1371600" y="2438400"/>
            <a:ext cx="3124200" cy="312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7D21D5AB-D2F5-408E-A69C-74469C61BC54}" type="datetimeFigureOut">
              <a:rPr lang="en-US" smtClean="0"/>
              <a:t>4/28/2012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569CC10-78D5-4F91-A321-68704E324B8A}" type="slidenum">
              <a:rPr lang="en-US" smtClean="0"/>
              <a:t>‹#›</a:t>
            </a:fld>
            <a:endParaRPr lang="en-US"/>
          </a:p>
        </p:txBody>
      </p:sp>
      <p:sp>
        <p:nvSpPr>
          <p:cNvPr id="12" name="Content Placeholder 11"/>
          <p:cNvSpPr>
            <a:spLocks noGrp="1"/>
          </p:cNvSpPr>
          <p:nvPr>
            <p:ph sz="quarter" idx="14"/>
          </p:nvPr>
        </p:nvSpPr>
        <p:spPr>
          <a:xfrm>
            <a:off x="4648200" y="2438400"/>
            <a:ext cx="3124200" cy="312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2" name="Picture 11" descr="flourish2.png"/>
          <p:cNvPicPr>
            <a:picLocks noChangeAspect="1"/>
          </p:cNvPicPr>
          <p:nvPr/>
        </p:nvPicPr>
        <p:blipFill>
          <a:blip r:embed="rId2">
            <a:clrChange>
              <a:clrFrom>
                <a:srgbClr val="000000">
                  <a:alpha val="0"/>
                </a:srgbClr>
              </a:clrFrom>
              <a:clrTo>
                <a:srgbClr val="000000">
                  <a:alpha val="0"/>
                </a:srgbClr>
              </a:clrTo>
            </a:clrChange>
            <a:lum bright="-14000"/>
          </a:blip>
          <a:stretch>
            <a:fillRect/>
          </a:stretch>
        </p:blipFill>
        <p:spPr>
          <a:xfrm>
            <a:off x="0" y="1618488"/>
            <a:ext cx="9144000" cy="932688"/>
          </a:xfrm>
          <a:prstGeom prst="rect">
            <a:avLst/>
          </a:prstGeom>
        </p:spPr>
      </p:pic>
      <p:sp>
        <p:nvSpPr>
          <p:cNvPr id="11" name="Content Placeholder 10"/>
          <p:cNvSpPr>
            <a:spLocks noGrp="1"/>
          </p:cNvSpPr>
          <p:nvPr>
            <p:ph sz="quarter" idx="13"/>
          </p:nvPr>
        </p:nvSpPr>
        <p:spPr>
          <a:xfrm>
            <a:off x="1371600" y="2819400"/>
            <a:ext cx="31242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48200" y="2819400"/>
            <a:ext cx="31242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371600" y="2362201"/>
            <a:ext cx="3125788" cy="451338"/>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5025" y="2359152"/>
            <a:ext cx="3127375" cy="448056"/>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7D21D5AB-D2F5-408E-A69C-74469C61BC54}" type="datetimeFigureOut">
              <a:rPr lang="en-US" smtClean="0"/>
              <a:t>4/28/2012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569CC10-78D5-4F91-A321-68704E324B8A}"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D21D5AB-D2F5-408E-A69C-74469C61BC54}" type="datetimeFigureOut">
              <a:rPr lang="en-US" smtClean="0"/>
              <a:t>4/28/2012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569CC10-78D5-4F91-A321-68704E324B8A}" type="slidenum">
              <a:rPr lang="en-US" smtClean="0"/>
              <a:t>‹#›</a:t>
            </a:fld>
            <a:endParaRPr lang="en-US"/>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7D21D5AB-D2F5-408E-A69C-74469C61BC54}" type="datetimeFigureOut">
              <a:rPr lang="en-US" smtClean="0"/>
              <a:t>4/28/2012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569CC10-78D5-4F91-A321-68704E324B8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1" y="1676400"/>
            <a:ext cx="2819399" cy="599440"/>
          </a:xfrm>
        </p:spPr>
        <p:txBody>
          <a:bodyPr anchor="b">
            <a:noAutofit/>
          </a:bodyPr>
          <a:lstStyle>
            <a:lvl1pPr algn="ctr">
              <a:defRPr sz="1700" b="1" cap="all" spc="0" baseline="0"/>
            </a:lvl1pPr>
          </a:lstStyle>
          <a:p>
            <a:r>
              <a:rPr lang="en-US" smtClean="0"/>
              <a:t>Click to edit Master title style</a:t>
            </a:r>
            <a:endParaRPr lang="en-US" dirty="0"/>
          </a:p>
        </p:txBody>
      </p:sp>
      <p:sp>
        <p:nvSpPr>
          <p:cNvPr id="4" name="Text Placeholder 3"/>
          <p:cNvSpPr>
            <a:spLocks noGrp="1"/>
          </p:cNvSpPr>
          <p:nvPr>
            <p:ph type="body" sz="half" idx="2"/>
          </p:nvPr>
        </p:nvSpPr>
        <p:spPr>
          <a:xfrm>
            <a:off x="4953001" y="2275840"/>
            <a:ext cx="2819399" cy="290576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D21D5AB-D2F5-408E-A69C-74469C61BC54}" type="datetimeFigureOut">
              <a:rPr lang="en-US" smtClean="0"/>
              <a:t>4/28/2012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569CC10-78D5-4F91-A321-68704E324B8A}" type="slidenum">
              <a:rPr lang="en-US" smtClean="0"/>
              <a:t>‹#›</a:t>
            </a:fld>
            <a:endParaRPr lang="en-US"/>
          </a:p>
        </p:txBody>
      </p:sp>
      <p:sp>
        <p:nvSpPr>
          <p:cNvPr id="9" name="Content Placeholder 8"/>
          <p:cNvSpPr>
            <a:spLocks noGrp="1"/>
          </p:cNvSpPr>
          <p:nvPr>
            <p:ph sz="quarter" idx="13"/>
          </p:nvPr>
        </p:nvSpPr>
        <p:spPr>
          <a:xfrm>
            <a:off x="1371600" y="1676400"/>
            <a:ext cx="3276600" cy="3505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0" name="Plaque 9"/>
          <p:cNvSpPr/>
          <p:nvPr/>
        </p:nvSpPr>
        <p:spPr>
          <a:xfrm>
            <a:off x="1463040" y="1847088"/>
            <a:ext cx="3090672" cy="3090672"/>
          </a:xfrm>
          <a:prstGeom prst="plaque">
            <a:avLst>
              <a:gd name="adj" fmla="val 8438"/>
            </a:avLst>
          </a:prstGeom>
          <a:noFill/>
          <a:ln w="9525">
            <a:solidFill>
              <a:schemeClr val="tx2">
                <a:alpha val="17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953000" y="1676400"/>
            <a:ext cx="2819400" cy="599440"/>
          </a:xfrm>
        </p:spPr>
        <p:txBody>
          <a:bodyPr anchor="b">
            <a:noAutofit/>
          </a:bodyPr>
          <a:lstStyle>
            <a:lvl1pPr algn="ctr">
              <a:defRPr sz="1700" b="1" cap="all" spc="0" baseline="0"/>
            </a:lvl1pPr>
          </a:lstStyle>
          <a:p>
            <a:r>
              <a:rPr lang="en-US" smtClean="0"/>
              <a:t>Click to edit Master title style</a:t>
            </a:r>
            <a:endParaRPr lang="en-US" dirty="0"/>
          </a:p>
        </p:txBody>
      </p:sp>
      <p:sp>
        <p:nvSpPr>
          <p:cNvPr id="3" name="Picture Placeholder 2"/>
          <p:cNvSpPr>
            <a:spLocks noGrp="1"/>
          </p:cNvSpPr>
          <p:nvPr>
            <p:ph type="pic" idx="1"/>
          </p:nvPr>
        </p:nvSpPr>
        <p:spPr>
          <a:xfrm>
            <a:off x="1524000" y="1905000"/>
            <a:ext cx="2971800" cy="2971800"/>
          </a:xfrm>
          <a:prstGeom prst="plaque">
            <a:avLst>
              <a:gd name="adj" fmla="val 8341"/>
            </a:avLst>
          </a:prstGeom>
          <a:solidFill>
            <a:schemeClr val="bg1">
              <a:lumMod val="95000"/>
              <a:alpha val="35000"/>
            </a:schemeClr>
          </a:solidFill>
          <a:ln w="98425" cmpd="thinThick">
            <a:noFill/>
            <a:bevel/>
          </a:ln>
        </p:spPr>
        <p:txBody>
          <a:bodyPr>
            <a:normAutofit/>
          </a:bodyPr>
          <a:lstStyle>
            <a:lvl1pPr marL="0" indent="0" algn="ctr">
              <a:buNone/>
              <a:defRPr sz="1800" baseline="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953000" y="2276856"/>
            <a:ext cx="2819400" cy="287528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D21D5AB-D2F5-408E-A69C-74469C61BC54}" type="datetimeFigureOut">
              <a:rPr lang="en-US" smtClean="0"/>
              <a:t>4/28/2012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569CC10-78D5-4F91-A321-68704E324B8A}"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window3.png"/>
          <p:cNvPicPr>
            <a:picLocks noChangeAspect="1"/>
          </p:cNvPicPr>
          <p:nvPr/>
        </p:nvPicPr>
        <p:blipFill>
          <a:blip r:embed="rId13"/>
          <a:stretch>
            <a:fillRect/>
          </a:stretch>
        </p:blipFill>
        <p:spPr>
          <a:xfrm>
            <a:off x="0" y="0"/>
            <a:ext cx="9144000" cy="6858000"/>
          </a:xfrm>
          <a:prstGeom prst="rect">
            <a:avLst/>
          </a:prstGeom>
        </p:spPr>
      </p:pic>
      <p:sp>
        <p:nvSpPr>
          <p:cNvPr id="2" name="Title Placeholder 1"/>
          <p:cNvSpPr>
            <a:spLocks noGrp="1"/>
          </p:cNvSpPr>
          <p:nvPr>
            <p:ph type="title"/>
          </p:nvPr>
        </p:nvSpPr>
        <p:spPr>
          <a:xfrm>
            <a:off x="1371600" y="1295400"/>
            <a:ext cx="6400800" cy="685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371600" y="2057400"/>
            <a:ext cx="6400800" cy="342900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bwMode="white">
          <a:xfrm>
            <a:off x="304800" y="6356350"/>
            <a:ext cx="2133600" cy="365125"/>
          </a:xfrm>
          <a:prstGeom prst="rect">
            <a:avLst/>
          </a:prstGeom>
          <a:ln>
            <a:noFill/>
          </a:ln>
        </p:spPr>
        <p:txBody>
          <a:bodyPr vert="horz" lIns="91440" tIns="45720" rIns="91440" bIns="45720" rtlCol="0" anchor="ctr"/>
          <a:lstStyle>
            <a:lvl1pPr algn="l">
              <a:defRPr sz="1100" baseline="0">
                <a:solidFill>
                  <a:schemeClr val="accent1">
                    <a:lumMod val="60000"/>
                    <a:lumOff val="40000"/>
                  </a:schemeClr>
                </a:solidFill>
              </a:defRPr>
            </a:lvl1pPr>
          </a:lstStyle>
          <a:p>
            <a:fld id="{7D21D5AB-D2F5-408E-A69C-74469C61BC54}" type="datetimeFigureOut">
              <a:rPr lang="en-US" smtClean="0"/>
              <a:t>4/28/2012</a:t>
            </a:fld>
            <a:endParaRPr lang="en-US"/>
          </a:p>
        </p:txBody>
      </p:sp>
      <p:sp>
        <p:nvSpPr>
          <p:cNvPr id="5" name="Footer Placeholder 4"/>
          <p:cNvSpPr>
            <a:spLocks noGrp="1"/>
          </p:cNvSpPr>
          <p:nvPr>
            <p:ph type="ftr" sz="quarter" idx="3"/>
          </p:nvPr>
        </p:nvSpPr>
        <p:spPr bwMode="white">
          <a:xfrm>
            <a:off x="2971800" y="6356350"/>
            <a:ext cx="3200400" cy="365125"/>
          </a:xfrm>
          <a:prstGeom prst="rect">
            <a:avLst/>
          </a:prstGeom>
        </p:spPr>
        <p:txBody>
          <a:bodyPr vert="horz" lIns="91440" tIns="45720" rIns="91440" bIns="45720" rtlCol="0" anchor="ctr"/>
          <a:lstStyle>
            <a:lvl1pPr algn="ctr">
              <a:defRPr sz="1100" baseline="0">
                <a:solidFill>
                  <a:schemeClr val="accent1">
                    <a:lumMod val="60000"/>
                    <a:lumOff val="40000"/>
                  </a:schemeClr>
                </a:solidFill>
              </a:defRPr>
            </a:lvl1pPr>
          </a:lstStyle>
          <a:p>
            <a:endParaRPr lang="en-US"/>
          </a:p>
        </p:txBody>
      </p:sp>
      <p:sp>
        <p:nvSpPr>
          <p:cNvPr id="6" name="Slide Number Placeholder 5"/>
          <p:cNvSpPr>
            <a:spLocks noGrp="1"/>
          </p:cNvSpPr>
          <p:nvPr>
            <p:ph type="sldNum" sz="quarter" idx="4"/>
          </p:nvPr>
        </p:nvSpPr>
        <p:spPr bwMode="white">
          <a:xfrm>
            <a:off x="6675120" y="6364224"/>
            <a:ext cx="2133600" cy="365125"/>
          </a:xfrm>
          <a:prstGeom prst="rect">
            <a:avLst/>
          </a:prstGeom>
        </p:spPr>
        <p:txBody>
          <a:bodyPr vert="horz" lIns="91440" tIns="45720" rIns="91440" bIns="45720" rtlCol="0" anchor="ctr"/>
          <a:lstStyle>
            <a:lvl1pPr algn="r">
              <a:defRPr sz="1200" b="1" baseline="0">
                <a:solidFill>
                  <a:schemeClr val="accent1">
                    <a:lumMod val="60000"/>
                    <a:lumOff val="40000"/>
                  </a:schemeClr>
                </a:solidFill>
              </a:defRPr>
            </a:lvl1pPr>
          </a:lstStyle>
          <a:p>
            <a:fld id="{1569CC10-78D5-4F91-A321-68704E324B8A}"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274320" algn="l" defTabSz="914400" rtl="0" eaLnBrk="1" latinLnBrk="0" hangingPunct="1">
        <a:lnSpc>
          <a:spcPct val="150000"/>
        </a:lnSpc>
        <a:spcBef>
          <a:spcPct val="20000"/>
        </a:spcBef>
        <a:buClrTx/>
        <a:buFont typeface="Wingdings" pitchFamily="2" charset="2"/>
        <a:buChar char="v"/>
        <a:defRPr sz="1800" kern="1200" baseline="0">
          <a:solidFill>
            <a:schemeClr val="tx1"/>
          </a:solidFill>
          <a:latin typeface="+mn-lt"/>
          <a:ea typeface="+mn-ea"/>
          <a:cs typeface="+mn-cs"/>
        </a:defRPr>
      </a:lvl1pPr>
      <a:lvl2pPr marL="742950" indent="-228600" algn="l" defTabSz="914400" rtl="0" eaLnBrk="1" latinLnBrk="0" hangingPunct="1">
        <a:spcBef>
          <a:spcPct val="20000"/>
        </a:spcBef>
        <a:buClrTx/>
        <a:buFont typeface="Arial" pitchFamily="34" charset="0"/>
        <a:buChar char="•"/>
        <a:defRPr sz="1600" kern="1200" baseline="0">
          <a:solidFill>
            <a:schemeClr val="tx1"/>
          </a:solidFill>
          <a:latin typeface="+mn-lt"/>
          <a:ea typeface="+mn-ea"/>
          <a:cs typeface="+mn-cs"/>
        </a:defRPr>
      </a:lvl2pPr>
      <a:lvl3pPr marL="11430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3pPr>
      <a:lvl4pPr marL="16002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4pPr>
      <a:lvl5pPr marL="20574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5pPr>
      <a:lvl6pPr marL="2514600" indent="-228600" algn="l" defTabSz="914400" rtl="0"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l" defTabSz="914400" rtl="0"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Chapter 3</a:t>
            </a:r>
            <a:endParaRPr lang="en-US" dirty="0"/>
          </a:p>
        </p:txBody>
      </p:sp>
      <p:sp>
        <p:nvSpPr>
          <p:cNvPr id="3" name="Subtitle 2"/>
          <p:cNvSpPr>
            <a:spLocks noGrp="1"/>
          </p:cNvSpPr>
          <p:nvPr>
            <p:ph type="subTitle" idx="1"/>
          </p:nvPr>
        </p:nvSpPr>
        <p:spPr/>
        <p:txBody>
          <a:bodyPr/>
          <a:lstStyle/>
          <a:p>
            <a:r>
              <a:rPr lang="en-US" dirty="0" smtClean="0"/>
              <a:t>Problem Solving and Systems</a:t>
            </a:r>
            <a:endParaRPr lang="en-US" dirty="0"/>
          </a:p>
        </p:txBody>
      </p:sp>
    </p:spTree>
    <p:extLst>
      <p:ext uri="{BB962C8B-B14F-4D97-AF65-F5344CB8AC3E}">
        <p14:creationId xmlns:p14="http://schemas.microsoft.com/office/powerpoint/2010/main" val="41847059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1066800"/>
            <a:ext cx="6934200" cy="1143000"/>
          </a:xfrm>
        </p:spPr>
        <p:txBody>
          <a:bodyPr>
            <a:normAutofit fontScale="90000"/>
          </a:bodyPr>
          <a:lstStyle/>
          <a:p>
            <a:r>
              <a:rPr lang="en-US" dirty="0" smtClean="0"/>
              <a:t>Rubber-band-powered vehicle</a:t>
            </a:r>
            <a:endParaRPr lang="en-US" dirty="0"/>
          </a:p>
        </p:txBody>
      </p:sp>
      <p:sp>
        <p:nvSpPr>
          <p:cNvPr id="3" name="Content Placeholder 2"/>
          <p:cNvSpPr>
            <a:spLocks noGrp="1"/>
          </p:cNvSpPr>
          <p:nvPr>
            <p:ph idx="1"/>
          </p:nvPr>
        </p:nvSpPr>
        <p:spPr/>
        <p:txBody>
          <a:bodyPr/>
          <a:lstStyle/>
          <a:p>
            <a:r>
              <a:rPr lang="en-US" dirty="0" smtClean="0"/>
              <a:t>This may be a problem  that might be presented in class.</a:t>
            </a:r>
          </a:p>
          <a:p>
            <a:r>
              <a:rPr lang="en-US" dirty="0" smtClean="0"/>
              <a:t>This vehicle must be able to carry a raw egg safely over a distance of 50 feet on a smooth, level surface. We want our vehicle to travel faster than other competing vehicles.</a:t>
            </a:r>
          </a:p>
          <a:p>
            <a:r>
              <a:rPr lang="en-US" dirty="0" smtClean="0"/>
              <a:t>In this case, the problem is to win a school competition by constructing an egg carrying device. To more clearly define the problem, however, we must consider it very carefully.</a:t>
            </a:r>
            <a:endParaRPr lang="en-US" dirty="0"/>
          </a:p>
        </p:txBody>
      </p:sp>
    </p:spTree>
    <p:extLst>
      <p:ext uri="{BB962C8B-B14F-4D97-AF65-F5344CB8AC3E}">
        <p14:creationId xmlns:p14="http://schemas.microsoft.com/office/powerpoint/2010/main" val="26115635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Rubber-band-powered vehicle cont’d</a:t>
            </a:r>
            <a:endParaRPr lang="en-US" dirty="0"/>
          </a:p>
        </p:txBody>
      </p:sp>
      <p:sp>
        <p:nvSpPr>
          <p:cNvPr id="3" name="Content Placeholder 2"/>
          <p:cNvSpPr>
            <a:spLocks noGrp="1"/>
          </p:cNvSpPr>
          <p:nvPr>
            <p:ph idx="1"/>
          </p:nvPr>
        </p:nvSpPr>
        <p:spPr/>
        <p:txBody>
          <a:bodyPr/>
          <a:lstStyle/>
          <a:p>
            <a:r>
              <a:rPr lang="en-US" dirty="0" smtClean="0"/>
              <a:t>We must recognize that winning the competition means:</a:t>
            </a:r>
          </a:p>
          <a:p>
            <a:pPr lvl="1"/>
            <a:r>
              <a:rPr lang="en-US" dirty="0" smtClean="0"/>
              <a:t>1. We must design and construct a device powered by rubber bands.</a:t>
            </a:r>
          </a:p>
          <a:p>
            <a:pPr lvl="1"/>
            <a:r>
              <a:rPr lang="en-US" dirty="0" smtClean="0"/>
              <a:t>2. The device must carry an egg without breaking it.</a:t>
            </a:r>
          </a:p>
          <a:p>
            <a:pPr lvl="1"/>
            <a:r>
              <a:rPr lang="en-US" dirty="0" smtClean="0"/>
              <a:t>3. The device must be faster than any other student’s device.</a:t>
            </a:r>
            <a:endParaRPr lang="en-US" dirty="0"/>
          </a:p>
        </p:txBody>
      </p:sp>
    </p:spTree>
    <p:extLst>
      <p:ext uri="{BB962C8B-B14F-4D97-AF65-F5344CB8AC3E}">
        <p14:creationId xmlns:p14="http://schemas.microsoft.com/office/powerpoint/2010/main" val="36599298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Step 2: Describe the results you want</a:t>
            </a:r>
            <a:endParaRPr lang="en-US" dirty="0"/>
          </a:p>
        </p:txBody>
      </p:sp>
      <p:sp>
        <p:nvSpPr>
          <p:cNvPr id="3" name="Content Placeholder 2"/>
          <p:cNvSpPr>
            <a:spLocks noGrp="1"/>
          </p:cNvSpPr>
          <p:nvPr>
            <p:ph idx="1"/>
          </p:nvPr>
        </p:nvSpPr>
        <p:spPr/>
        <p:txBody>
          <a:bodyPr/>
          <a:lstStyle/>
          <a:p>
            <a:r>
              <a:rPr lang="en-US" dirty="0" smtClean="0"/>
              <a:t>We may have several goals in mind for the egg transport problem. Perhaps we want:</a:t>
            </a:r>
          </a:p>
          <a:p>
            <a:pPr lvl="1"/>
            <a:r>
              <a:rPr lang="en-US" dirty="0" smtClean="0"/>
              <a:t>To have fun</a:t>
            </a:r>
          </a:p>
          <a:p>
            <a:pPr lvl="1"/>
            <a:r>
              <a:rPr lang="en-US" dirty="0" smtClean="0"/>
              <a:t>To improve our technical skills</a:t>
            </a:r>
          </a:p>
          <a:p>
            <a:pPr lvl="1"/>
            <a:r>
              <a:rPr lang="en-US" dirty="0" smtClean="0"/>
              <a:t>To get a good grade</a:t>
            </a:r>
          </a:p>
          <a:p>
            <a:pPr lvl="1"/>
            <a:r>
              <a:rPr lang="en-US" dirty="0" smtClean="0"/>
              <a:t>To impress our friends</a:t>
            </a:r>
          </a:p>
          <a:p>
            <a:pPr lvl="1"/>
            <a:r>
              <a:rPr lang="en-US" dirty="0" smtClean="0"/>
              <a:t>Major goal </a:t>
            </a:r>
            <a:r>
              <a:rPr lang="en-US" dirty="0" smtClean="0">
                <a:sym typeface="Wingdings" pitchFamily="2" charset="2"/>
              </a:rPr>
              <a:t> to build a device that will win the competition</a:t>
            </a:r>
            <a:endParaRPr lang="en-US" dirty="0"/>
          </a:p>
        </p:txBody>
      </p:sp>
      <p:pic>
        <p:nvPicPr>
          <p:cNvPr id="5124" name="Picture 4" descr="http://farm3.staticflickr.com/2428/3830109377_296f90bafe_z.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00800" y="4800600"/>
            <a:ext cx="2590800" cy="1943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056630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 criteria</a:t>
            </a:r>
            <a:endParaRPr lang="en-US" dirty="0"/>
          </a:p>
        </p:txBody>
      </p:sp>
      <p:sp>
        <p:nvSpPr>
          <p:cNvPr id="3" name="Content Placeholder 2"/>
          <p:cNvSpPr>
            <a:spLocks noGrp="1"/>
          </p:cNvSpPr>
          <p:nvPr>
            <p:ph idx="1"/>
          </p:nvPr>
        </p:nvSpPr>
        <p:spPr/>
        <p:txBody>
          <a:bodyPr/>
          <a:lstStyle/>
          <a:p>
            <a:r>
              <a:rPr lang="en-US" dirty="0" smtClean="0"/>
              <a:t>Our goals should take into account any special requirements imposed by the problem. </a:t>
            </a:r>
            <a:r>
              <a:rPr lang="en-US" b="1" dirty="0" smtClean="0">
                <a:solidFill>
                  <a:srgbClr val="0070C0"/>
                </a:solidFill>
              </a:rPr>
              <a:t>The list of specification must include all the requirements of the problem. These requirements are called design criteria. </a:t>
            </a:r>
          </a:p>
          <a:p>
            <a:r>
              <a:rPr lang="en-US" dirty="0" smtClean="0"/>
              <a:t>If we were building a house, our design criteria would include the kinds of rooms, number for stories, and whether the house will have a basement or an attic.</a:t>
            </a:r>
            <a:endParaRPr lang="en-US" dirty="0"/>
          </a:p>
        </p:txBody>
      </p:sp>
    </p:spTree>
    <p:extLst>
      <p:ext uri="{BB962C8B-B14F-4D97-AF65-F5344CB8AC3E}">
        <p14:creationId xmlns:p14="http://schemas.microsoft.com/office/powerpoint/2010/main" val="6793739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Design criteria for egg transport problem</a:t>
            </a:r>
            <a:endParaRPr lang="en-US" dirty="0"/>
          </a:p>
        </p:txBody>
      </p:sp>
      <p:sp>
        <p:nvSpPr>
          <p:cNvPr id="3" name="Content Placeholder 2"/>
          <p:cNvSpPr>
            <a:spLocks noGrp="1"/>
          </p:cNvSpPr>
          <p:nvPr>
            <p:ph idx="1"/>
          </p:nvPr>
        </p:nvSpPr>
        <p:spPr/>
        <p:txBody>
          <a:bodyPr/>
          <a:lstStyle/>
          <a:p>
            <a:r>
              <a:rPr lang="en-US" dirty="0" smtClean="0"/>
              <a:t>1. The vehicle must carry a medium-size raw egg without breaking it.</a:t>
            </a:r>
          </a:p>
          <a:p>
            <a:r>
              <a:rPr lang="en-US" dirty="0" smtClean="0"/>
              <a:t>2. The vehicle must be painted attractively.</a:t>
            </a:r>
          </a:p>
          <a:p>
            <a:r>
              <a:rPr lang="en-US" dirty="0" smtClean="0"/>
              <a:t>3. The vehicle must have an identification number.</a:t>
            </a:r>
          </a:p>
          <a:p>
            <a:r>
              <a:rPr lang="en-US" dirty="0" smtClean="0"/>
              <a:t>4. The vehicle must travel faster than any other competing vehicle.</a:t>
            </a:r>
          </a:p>
          <a:p>
            <a:r>
              <a:rPr lang="en-US" dirty="0" smtClean="0"/>
              <a:t>Can you think of the other design criteria that was mentioned?</a:t>
            </a:r>
          </a:p>
          <a:p>
            <a:endParaRPr lang="en-US" dirty="0"/>
          </a:p>
        </p:txBody>
      </p:sp>
    </p:spTree>
    <p:extLst>
      <p:ext uri="{BB962C8B-B14F-4D97-AF65-F5344CB8AC3E}">
        <p14:creationId xmlns:p14="http://schemas.microsoft.com/office/powerpoint/2010/main" val="23555083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limitations</a:t>
            </a:r>
            <a:endParaRPr lang="en-US" dirty="0"/>
          </a:p>
        </p:txBody>
      </p:sp>
      <p:sp>
        <p:nvSpPr>
          <p:cNvPr id="3" name="Content Placeholder 2"/>
          <p:cNvSpPr>
            <a:spLocks noGrp="1"/>
          </p:cNvSpPr>
          <p:nvPr>
            <p:ph idx="1"/>
          </p:nvPr>
        </p:nvSpPr>
        <p:spPr/>
        <p:txBody>
          <a:bodyPr>
            <a:normAutofit/>
          </a:bodyPr>
          <a:lstStyle/>
          <a:p>
            <a:r>
              <a:rPr lang="en-US" dirty="0" smtClean="0"/>
              <a:t>Problems generally have limitations.</a:t>
            </a:r>
          </a:p>
          <a:p>
            <a:r>
              <a:rPr lang="en-US" dirty="0" smtClean="0"/>
              <a:t>The specifications should include these limitations.</a:t>
            </a:r>
          </a:p>
          <a:p>
            <a:pPr lvl="1"/>
            <a:r>
              <a:rPr lang="en-US" dirty="0" smtClean="0"/>
              <a:t>1. The vehicle must cost no more than two dollars.</a:t>
            </a:r>
          </a:p>
          <a:p>
            <a:pPr lvl="1"/>
            <a:r>
              <a:rPr lang="en-US" dirty="0" smtClean="0"/>
              <a:t>2. The vehicle must weigh no more than 1 pound.</a:t>
            </a:r>
          </a:p>
          <a:p>
            <a:pPr lvl="1"/>
            <a:r>
              <a:rPr lang="en-US" dirty="0" smtClean="0"/>
              <a:t>3. The vehicle must be able to fit into a 12” x 6” x 4” container.</a:t>
            </a:r>
          </a:p>
          <a:p>
            <a:pPr lvl="1"/>
            <a:r>
              <a:rPr lang="en-US" dirty="0" smtClean="0"/>
              <a:t>4. The vehicle must be powered by no more than four #6 rubber bands.</a:t>
            </a:r>
            <a:endParaRPr lang="en-US" dirty="0"/>
          </a:p>
        </p:txBody>
      </p:sp>
    </p:spTree>
    <p:extLst>
      <p:ext uri="{BB962C8B-B14F-4D97-AF65-F5344CB8AC3E}">
        <p14:creationId xmlns:p14="http://schemas.microsoft.com/office/powerpoint/2010/main" val="4401901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Step 3: gather information</a:t>
            </a:r>
            <a:endParaRPr lang="en-US" dirty="0"/>
          </a:p>
        </p:txBody>
      </p:sp>
      <p:sp>
        <p:nvSpPr>
          <p:cNvPr id="3" name="Content Placeholder 2"/>
          <p:cNvSpPr>
            <a:spLocks noGrp="1"/>
          </p:cNvSpPr>
          <p:nvPr>
            <p:ph idx="1"/>
          </p:nvPr>
        </p:nvSpPr>
        <p:spPr>
          <a:xfrm>
            <a:off x="1066800" y="2209800"/>
            <a:ext cx="7010400" cy="3581400"/>
          </a:xfrm>
        </p:spPr>
        <p:txBody>
          <a:bodyPr>
            <a:normAutofit fontScale="92500"/>
          </a:bodyPr>
          <a:lstStyle/>
          <a:p>
            <a:r>
              <a:rPr lang="en-US" b="1" dirty="0" smtClean="0">
                <a:solidFill>
                  <a:srgbClr val="0070C0"/>
                </a:solidFill>
              </a:rPr>
              <a:t>This information gathering is called research.</a:t>
            </a:r>
          </a:p>
          <a:p>
            <a:r>
              <a:rPr lang="en-US" dirty="0" smtClean="0"/>
              <a:t>Some companies and government agencies constantly perform </a:t>
            </a:r>
            <a:r>
              <a:rPr lang="en-US" b="1" dirty="0" smtClean="0"/>
              <a:t>basic research </a:t>
            </a:r>
            <a:r>
              <a:rPr lang="en-US" dirty="0" smtClean="0"/>
              <a:t>into the nature of different materials and processes. They don’t expect to produce any products immediately from what they learn, but they save the results and hope that the new knowledge will be useful at a later time.</a:t>
            </a:r>
          </a:p>
          <a:p>
            <a:r>
              <a:rPr lang="en-US" dirty="0" smtClean="0"/>
              <a:t>Companies often do </a:t>
            </a:r>
            <a:r>
              <a:rPr lang="en-US" b="1" dirty="0" smtClean="0"/>
              <a:t>market research </a:t>
            </a:r>
            <a:r>
              <a:rPr lang="en-US" dirty="0" smtClean="0"/>
              <a:t>to determine if customers will like a new product. Companies may ask potential buyers to fill out a questionnaire to find out what they like or don’t like. </a:t>
            </a:r>
            <a:endParaRPr lang="en-US" dirty="0"/>
          </a:p>
        </p:txBody>
      </p:sp>
      <p:pic>
        <p:nvPicPr>
          <p:cNvPr id="6146" name="Picture 2" descr="http://www.memphis.edu/crow/images/research_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381000"/>
            <a:ext cx="1428750" cy="1428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37240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Step 4: Think of alternative solutions</a:t>
            </a:r>
            <a:endParaRPr lang="en-US" dirty="0"/>
          </a:p>
        </p:txBody>
      </p:sp>
      <p:sp>
        <p:nvSpPr>
          <p:cNvPr id="3" name="Content Placeholder 2"/>
          <p:cNvSpPr>
            <a:spLocks noGrp="1"/>
          </p:cNvSpPr>
          <p:nvPr>
            <p:ph idx="1"/>
          </p:nvPr>
        </p:nvSpPr>
        <p:spPr/>
        <p:txBody>
          <a:bodyPr/>
          <a:lstStyle/>
          <a:p>
            <a:r>
              <a:rPr lang="en-US" b="1" dirty="0" smtClean="0">
                <a:solidFill>
                  <a:srgbClr val="0070C0"/>
                </a:solidFill>
              </a:rPr>
              <a:t>There is almost always more than one solution to every problem.</a:t>
            </a:r>
          </a:p>
          <a:p>
            <a:r>
              <a:rPr lang="en-US" b="1" dirty="0" smtClean="0">
                <a:solidFill>
                  <a:srgbClr val="0070C0"/>
                </a:solidFill>
              </a:rPr>
              <a:t>We can suggest several ideas., each one of which might do the job. These different ideas for solutions are called alternatives.</a:t>
            </a:r>
          </a:p>
          <a:p>
            <a:r>
              <a:rPr lang="en-US" dirty="0" smtClean="0"/>
              <a:t>One way to develop alternative solutions is to use our past experience.</a:t>
            </a:r>
            <a:endParaRPr lang="en-US" dirty="0"/>
          </a:p>
        </p:txBody>
      </p:sp>
    </p:spTree>
    <p:extLst>
      <p:ext uri="{BB962C8B-B14F-4D97-AF65-F5344CB8AC3E}">
        <p14:creationId xmlns:p14="http://schemas.microsoft.com/office/powerpoint/2010/main" val="9942555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brainstorming</a:t>
            </a:r>
            <a:endParaRPr lang="en-US" dirty="0"/>
          </a:p>
        </p:txBody>
      </p:sp>
      <p:sp>
        <p:nvSpPr>
          <p:cNvPr id="3" name="Content Placeholder 2"/>
          <p:cNvSpPr>
            <a:spLocks noGrp="1"/>
          </p:cNvSpPr>
          <p:nvPr>
            <p:ph idx="1"/>
          </p:nvPr>
        </p:nvSpPr>
        <p:spPr/>
        <p:txBody>
          <a:bodyPr/>
          <a:lstStyle/>
          <a:p>
            <a:r>
              <a:rPr lang="en-US" dirty="0" smtClean="0"/>
              <a:t>Another way of coming up with ideas.</a:t>
            </a:r>
          </a:p>
          <a:p>
            <a:r>
              <a:rPr lang="en-US" dirty="0" smtClean="0"/>
              <a:t>During brainstorming, each person in a group can suggest ideas.</a:t>
            </a:r>
          </a:p>
          <a:p>
            <a:r>
              <a:rPr lang="en-US" dirty="0" smtClean="0"/>
              <a:t>One person writes all the ideas down; no one is allowed to laugh at or criticize any idea, no matter how foolish or unusual it might seem.</a:t>
            </a:r>
            <a:endParaRPr lang="en-US" dirty="0"/>
          </a:p>
        </p:txBody>
      </p:sp>
      <p:pic>
        <p:nvPicPr>
          <p:cNvPr id="7170" name="Picture 2" descr="http://www.clipartheaven.com/clipart/business_&amp;_office/cartoons_(a_-_c)/brainstorm.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00800" y="4419600"/>
            <a:ext cx="1524000" cy="11694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385271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Trial and error</a:t>
            </a:r>
            <a:endParaRPr lang="en-US" dirty="0"/>
          </a:p>
        </p:txBody>
      </p:sp>
      <p:sp>
        <p:nvSpPr>
          <p:cNvPr id="3" name="Content Placeholder 2"/>
          <p:cNvSpPr>
            <a:spLocks noGrp="1"/>
          </p:cNvSpPr>
          <p:nvPr>
            <p:ph idx="1"/>
          </p:nvPr>
        </p:nvSpPr>
        <p:spPr/>
        <p:txBody>
          <a:bodyPr/>
          <a:lstStyle/>
          <a:p>
            <a:r>
              <a:rPr lang="en-US" dirty="0" smtClean="0"/>
              <a:t>Another way to develop alternatives.</a:t>
            </a:r>
          </a:p>
          <a:p>
            <a:r>
              <a:rPr lang="en-US" dirty="0" smtClean="0"/>
              <a:t>This is the way most people do jigsaw puzzles.</a:t>
            </a:r>
          </a:p>
          <a:p>
            <a:endParaRPr lang="en-US" dirty="0"/>
          </a:p>
        </p:txBody>
      </p:sp>
    </p:spTree>
    <p:extLst>
      <p:ext uri="{BB962C8B-B14F-4D97-AF65-F5344CB8AC3E}">
        <p14:creationId xmlns:p14="http://schemas.microsoft.com/office/powerpoint/2010/main" val="17940620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Problem Solving</a:t>
            </a:r>
            <a:endParaRPr lang="en-US" dirty="0"/>
          </a:p>
        </p:txBody>
      </p:sp>
      <p:sp>
        <p:nvSpPr>
          <p:cNvPr id="3" name="Content Placeholder 2"/>
          <p:cNvSpPr>
            <a:spLocks noGrp="1"/>
          </p:cNvSpPr>
          <p:nvPr>
            <p:ph idx="1"/>
          </p:nvPr>
        </p:nvSpPr>
        <p:spPr/>
        <p:txBody>
          <a:bodyPr/>
          <a:lstStyle/>
          <a:p>
            <a:pPr indent="0">
              <a:buNone/>
            </a:pPr>
            <a:r>
              <a:rPr lang="en-US" dirty="0" smtClean="0"/>
              <a:t>Humans have always been faced with problems to solve.</a:t>
            </a:r>
          </a:p>
          <a:p>
            <a:pPr indent="0">
              <a:buNone/>
            </a:pPr>
            <a:r>
              <a:rPr lang="en-US" dirty="0" smtClean="0"/>
              <a:t>They have always needed food, clothing, shelter and healthcare.</a:t>
            </a:r>
          </a:p>
          <a:p>
            <a:pPr indent="0">
              <a:buNone/>
            </a:pPr>
            <a:r>
              <a:rPr lang="en-US" dirty="0" smtClean="0"/>
              <a:t>These needs are met through technology.</a:t>
            </a:r>
          </a:p>
          <a:p>
            <a:pPr indent="0">
              <a:buNone/>
            </a:pPr>
            <a:r>
              <a:rPr lang="en-US" dirty="0" smtClean="0"/>
              <a:t>People solve their problems using available resources and knowledge.</a:t>
            </a:r>
            <a:endParaRPr lang="en-US" dirty="0"/>
          </a:p>
        </p:txBody>
      </p:sp>
    </p:spTree>
    <p:extLst>
      <p:ext uri="{BB962C8B-B14F-4D97-AF65-F5344CB8AC3E}">
        <p14:creationId xmlns:p14="http://schemas.microsoft.com/office/powerpoint/2010/main" val="14266189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Insight</a:t>
            </a:r>
            <a:endParaRPr lang="en-US" dirty="0"/>
          </a:p>
        </p:txBody>
      </p:sp>
      <p:sp>
        <p:nvSpPr>
          <p:cNvPr id="3" name="Content Placeholder 2"/>
          <p:cNvSpPr>
            <a:spLocks noGrp="1"/>
          </p:cNvSpPr>
          <p:nvPr>
            <p:ph idx="1"/>
          </p:nvPr>
        </p:nvSpPr>
        <p:spPr/>
        <p:txBody>
          <a:bodyPr/>
          <a:lstStyle/>
          <a:p>
            <a:r>
              <a:rPr lang="en-US" dirty="0" smtClean="0"/>
              <a:t>A fourth way to develop alternatives.</a:t>
            </a:r>
          </a:p>
          <a:p>
            <a:r>
              <a:rPr lang="en-US" dirty="0" smtClean="0"/>
              <a:t>Have you ever had an idea just pop into your head?</a:t>
            </a:r>
          </a:p>
          <a:p>
            <a:r>
              <a:rPr lang="en-US" dirty="0" smtClean="0"/>
              <a:t>These sudden ideas are usually followed by the “Aha!” response.</a:t>
            </a:r>
          </a:p>
          <a:p>
            <a:r>
              <a:rPr lang="en-US" dirty="0" smtClean="0"/>
              <a:t>Insight comes from being thorough in researching the problem, and from being creative in thinking about the problem from many different angles.</a:t>
            </a:r>
            <a:endParaRPr lang="en-US" dirty="0"/>
          </a:p>
        </p:txBody>
      </p:sp>
    </p:spTree>
    <p:extLst>
      <p:ext uri="{BB962C8B-B14F-4D97-AF65-F5344CB8AC3E}">
        <p14:creationId xmlns:p14="http://schemas.microsoft.com/office/powerpoint/2010/main" val="376945506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Accident</a:t>
            </a:r>
            <a:endParaRPr lang="en-US" dirty="0"/>
          </a:p>
        </p:txBody>
      </p:sp>
      <p:sp>
        <p:nvSpPr>
          <p:cNvPr id="3" name="Content Placeholder 2"/>
          <p:cNvSpPr>
            <a:spLocks noGrp="1"/>
          </p:cNvSpPr>
          <p:nvPr>
            <p:ph idx="1"/>
          </p:nvPr>
        </p:nvSpPr>
        <p:spPr/>
        <p:txBody>
          <a:bodyPr/>
          <a:lstStyle/>
          <a:p>
            <a:r>
              <a:rPr lang="en-US" dirty="0" smtClean="0"/>
              <a:t>Still, another way to come up with solutions is by accident!</a:t>
            </a:r>
          </a:p>
          <a:p>
            <a:r>
              <a:rPr lang="en-US" dirty="0" smtClean="0"/>
              <a:t>Some of the most important discoveries, like penicillin, occur when the inventor goes as far as possible and still doesn’t solve the problem.</a:t>
            </a:r>
          </a:p>
          <a:p>
            <a:r>
              <a:rPr lang="en-US" dirty="0" smtClean="0"/>
              <a:t>A chance happening then provides the answer.</a:t>
            </a:r>
          </a:p>
          <a:p>
            <a:endParaRPr lang="en-US" dirty="0"/>
          </a:p>
        </p:txBody>
      </p:sp>
    </p:spTree>
    <p:extLst>
      <p:ext uri="{BB962C8B-B14F-4D97-AF65-F5344CB8AC3E}">
        <p14:creationId xmlns:p14="http://schemas.microsoft.com/office/powerpoint/2010/main" val="275159152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Step 5: Choose the best solution</a:t>
            </a:r>
            <a:endParaRPr lang="en-US" dirty="0"/>
          </a:p>
        </p:txBody>
      </p:sp>
      <p:sp>
        <p:nvSpPr>
          <p:cNvPr id="3" name="Content Placeholder 2"/>
          <p:cNvSpPr>
            <a:spLocks noGrp="1"/>
          </p:cNvSpPr>
          <p:nvPr>
            <p:ph idx="1"/>
          </p:nvPr>
        </p:nvSpPr>
        <p:spPr/>
        <p:txBody>
          <a:bodyPr/>
          <a:lstStyle/>
          <a:p>
            <a:r>
              <a:rPr lang="en-US" dirty="0" smtClean="0"/>
              <a:t>Once you have developed your list of possible alternatives, you need to select the best one.</a:t>
            </a:r>
          </a:p>
          <a:p>
            <a:r>
              <a:rPr lang="en-US" dirty="0" smtClean="0"/>
              <a:t>Each alternative must be examined to see if it meets the design criteria and constraints that were defined in Step 2. Usually you can throw away the alternatives that don’t meet the criteria or constraints.</a:t>
            </a:r>
          </a:p>
          <a:p>
            <a:r>
              <a:rPr lang="en-US" dirty="0" smtClean="0"/>
              <a:t>You may need to do further research on each alternative.</a:t>
            </a:r>
            <a:endParaRPr lang="en-US" dirty="0"/>
          </a:p>
        </p:txBody>
      </p:sp>
    </p:spTree>
    <p:extLst>
      <p:ext uri="{BB962C8B-B14F-4D97-AF65-F5344CB8AC3E}">
        <p14:creationId xmlns:p14="http://schemas.microsoft.com/office/powerpoint/2010/main" val="31607146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Optimization p. 56</a:t>
            </a:r>
            <a:endParaRPr lang="en-US" dirty="0"/>
          </a:p>
        </p:txBody>
      </p:sp>
      <p:sp>
        <p:nvSpPr>
          <p:cNvPr id="3" name="Content Placeholder 2"/>
          <p:cNvSpPr>
            <a:spLocks noGrp="1"/>
          </p:cNvSpPr>
          <p:nvPr>
            <p:ph idx="1"/>
          </p:nvPr>
        </p:nvSpPr>
        <p:spPr/>
        <p:txBody>
          <a:bodyPr/>
          <a:lstStyle/>
          <a:p>
            <a:r>
              <a:rPr lang="en-US" dirty="0" smtClean="0"/>
              <a:t>Sometimes, the testing will suggest that if we change on alternative slightly or combine two or more alternatives, we will wind up with a better solution.</a:t>
            </a:r>
          </a:p>
          <a:p>
            <a:r>
              <a:rPr lang="en-US" b="1" dirty="0" smtClean="0">
                <a:solidFill>
                  <a:srgbClr val="0070C0"/>
                </a:solidFill>
              </a:rPr>
              <a:t>The process of changing or combining alternatives to improve them is called optimization.</a:t>
            </a:r>
          </a:p>
          <a:p>
            <a:r>
              <a:rPr lang="en-US" dirty="0" smtClean="0"/>
              <a:t>By optimizing the alternatives, we can get the best possible solution to the problem.</a:t>
            </a:r>
            <a:endParaRPr lang="en-US" dirty="0"/>
          </a:p>
        </p:txBody>
      </p:sp>
    </p:spTree>
    <p:extLst>
      <p:ext uri="{BB962C8B-B14F-4D97-AF65-F5344CB8AC3E}">
        <p14:creationId xmlns:p14="http://schemas.microsoft.com/office/powerpoint/2010/main" val="214697919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Step 6: Implement the solution</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Once we choose the best solution, we can begin to put it in place.</a:t>
            </a:r>
          </a:p>
          <a:p>
            <a:r>
              <a:rPr lang="en-US" dirty="0" smtClean="0"/>
              <a:t>We are ready to try the solution under actual conditions.</a:t>
            </a:r>
          </a:p>
          <a:p>
            <a:r>
              <a:rPr lang="en-US" b="1" dirty="0" smtClean="0">
                <a:solidFill>
                  <a:srgbClr val="0070C0"/>
                </a:solidFill>
              </a:rPr>
              <a:t>Implementation means actually building or creating the proposed solution.</a:t>
            </a:r>
          </a:p>
          <a:p>
            <a:r>
              <a:rPr lang="en-US" dirty="0" smtClean="0"/>
              <a:t>Most often a </a:t>
            </a:r>
            <a:r>
              <a:rPr lang="en-US" b="1" dirty="0" smtClean="0"/>
              <a:t>prototype </a:t>
            </a:r>
            <a:r>
              <a:rPr lang="en-US" dirty="0" smtClean="0"/>
              <a:t>or </a:t>
            </a:r>
            <a:r>
              <a:rPr lang="en-US" b="1" dirty="0" smtClean="0"/>
              <a:t>model </a:t>
            </a:r>
            <a:r>
              <a:rPr lang="en-US" dirty="0" smtClean="0"/>
              <a:t>of the solution is made.</a:t>
            </a:r>
          </a:p>
          <a:p>
            <a:r>
              <a:rPr lang="en-US" dirty="0" smtClean="0"/>
              <a:t>This is particularly important if the proposed solution is very large and costly, or if many of the final products must be made, or if the proposed solution presents risks to people or the environment.</a:t>
            </a:r>
            <a:endParaRPr lang="en-US" dirty="0"/>
          </a:p>
        </p:txBody>
      </p:sp>
    </p:spTree>
    <p:extLst>
      <p:ext uri="{BB962C8B-B14F-4D97-AF65-F5344CB8AC3E}">
        <p14:creationId xmlns:p14="http://schemas.microsoft.com/office/powerpoint/2010/main" val="242548402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990600"/>
            <a:ext cx="8077200" cy="1295400"/>
          </a:xfrm>
        </p:spPr>
        <p:txBody>
          <a:bodyPr>
            <a:normAutofit fontScale="90000"/>
          </a:bodyPr>
          <a:lstStyle/>
          <a:p>
            <a:r>
              <a:rPr lang="en-US" dirty="0" smtClean="0"/>
              <a:t>Step 7: Evaluate the solution and make necessary changes</a:t>
            </a:r>
            <a:endParaRPr lang="en-US" dirty="0"/>
          </a:p>
        </p:txBody>
      </p:sp>
      <p:sp>
        <p:nvSpPr>
          <p:cNvPr id="3" name="Content Placeholder 2"/>
          <p:cNvSpPr>
            <a:spLocks noGrp="1"/>
          </p:cNvSpPr>
          <p:nvPr>
            <p:ph idx="1"/>
          </p:nvPr>
        </p:nvSpPr>
        <p:spPr/>
        <p:txBody>
          <a:bodyPr/>
          <a:lstStyle/>
          <a:p>
            <a:r>
              <a:rPr lang="en-US" dirty="0" smtClean="0"/>
              <a:t>We must study the solution and test is to see how well if satisfies the requirements described in step two.</a:t>
            </a:r>
          </a:p>
          <a:p>
            <a:r>
              <a:rPr lang="en-US" dirty="0" smtClean="0"/>
              <a:t>Observing (monitoring) the results of the test may suggest how we can improve the design or construction of the solution.</a:t>
            </a:r>
          </a:p>
          <a:p>
            <a:r>
              <a:rPr lang="en-US" dirty="0" smtClean="0"/>
              <a:t>The </a:t>
            </a:r>
            <a:r>
              <a:rPr lang="en-US" dirty="0" err="1" smtClean="0"/>
              <a:t>feeedback</a:t>
            </a:r>
            <a:r>
              <a:rPr lang="en-US" dirty="0" smtClean="0"/>
              <a:t> we get allows us to compare our actual results with the desired results.</a:t>
            </a:r>
            <a:endParaRPr lang="en-US" dirty="0"/>
          </a:p>
        </p:txBody>
      </p:sp>
    </p:spTree>
    <p:extLst>
      <p:ext uri="{BB962C8B-B14F-4D97-AF65-F5344CB8AC3E}">
        <p14:creationId xmlns:p14="http://schemas.microsoft.com/office/powerpoint/2010/main" val="393891431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Solving real-world problems</a:t>
            </a:r>
            <a:endParaRPr lang="en-US" dirty="0"/>
          </a:p>
        </p:txBody>
      </p:sp>
      <p:sp>
        <p:nvSpPr>
          <p:cNvPr id="3" name="Content Placeholder 2"/>
          <p:cNvSpPr>
            <a:spLocks noGrp="1"/>
          </p:cNvSpPr>
          <p:nvPr>
            <p:ph idx="1"/>
          </p:nvPr>
        </p:nvSpPr>
        <p:spPr/>
        <p:txBody>
          <a:bodyPr/>
          <a:lstStyle/>
          <a:p>
            <a:r>
              <a:rPr lang="en-US" dirty="0" smtClean="0"/>
              <a:t>Social and Environmental Concerns</a:t>
            </a:r>
          </a:p>
          <a:p>
            <a:r>
              <a:rPr lang="en-US" dirty="0" smtClean="0"/>
              <a:t>Politics</a:t>
            </a:r>
          </a:p>
          <a:p>
            <a:r>
              <a:rPr lang="en-US" dirty="0" smtClean="0"/>
              <a:t>Risk/Benefit Trade-Offs</a:t>
            </a:r>
          </a:p>
          <a:p>
            <a:r>
              <a:rPr lang="en-US" dirty="0" smtClean="0"/>
              <a:t>Need for Continued Monitoring</a:t>
            </a:r>
          </a:p>
          <a:p>
            <a:r>
              <a:rPr lang="en-US" dirty="0" smtClean="0"/>
              <a:t>Values</a:t>
            </a:r>
            <a:endParaRPr lang="en-US" dirty="0"/>
          </a:p>
        </p:txBody>
      </p:sp>
    </p:spTree>
    <p:extLst>
      <p:ext uri="{BB962C8B-B14F-4D97-AF65-F5344CB8AC3E}">
        <p14:creationId xmlns:p14="http://schemas.microsoft.com/office/powerpoint/2010/main" val="76413438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systems</a:t>
            </a:r>
            <a:endParaRPr lang="en-US" dirty="0"/>
          </a:p>
        </p:txBody>
      </p:sp>
      <p:sp>
        <p:nvSpPr>
          <p:cNvPr id="3" name="Content Placeholder 2"/>
          <p:cNvSpPr>
            <a:spLocks noGrp="1"/>
          </p:cNvSpPr>
          <p:nvPr>
            <p:ph idx="1"/>
          </p:nvPr>
        </p:nvSpPr>
        <p:spPr/>
        <p:txBody>
          <a:bodyPr>
            <a:normAutofit fontScale="92500" lnSpcReduction="20000"/>
          </a:bodyPr>
          <a:lstStyle/>
          <a:p>
            <a:r>
              <a:rPr lang="en-US" b="1" dirty="0" smtClean="0">
                <a:solidFill>
                  <a:srgbClr val="0070C0"/>
                </a:solidFill>
              </a:rPr>
              <a:t>A system is a means of getting a desired result.</a:t>
            </a:r>
          </a:p>
          <a:p>
            <a:r>
              <a:rPr lang="en-US" dirty="0" smtClean="0"/>
              <a:t>A technological system does this through technology.</a:t>
            </a:r>
          </a:p>
          <a:p>
            <a:r>
              <a:rPr lang="en-US" dirty="0" smtClean="0"/>
              <a:t>For example, an automobile is a technological system for traveling from one place to another.</a:t>
            </a:r>
          </a:p>
          <a:p>
            <a:r>
              <a:rPr lang="en-US" dirty="0" smtClean="0"/>
              <a:t>A radio lets us listen to music or news.</a:t>
            </a:r>
          </a:p>
          <a:p>
            <a:r>
              <a:rPr lang="en-US" dirty="0" smtClean="0"/>
              <a:t>A computer lets us do calculations quickly.</a:t>
            </a:r>
          </a:p>
          <a:p>
            <a:r>
              <a:rPr lang="en-US" dirty="0" smtClean="0"/>
              <a:t>A system can be huge, such as a space shuttle. Or it can be small, like a pocket calculator.</a:t>
            </a:r>
            <a:endParaRPr lang="en-US" dirty="0"/>
          </a:p>
        </p:txBody>
      </p:sp>
    </p:spTree>
    <p:extLst>
      <p:ext uri="{BB962C8B-B14F-4D97-AF65-F5344CB8AC3E}">
        <p14:creationId xmlns:p14="http://schemas.microsoft.com/office/powerpoint/2010/main" val="4048919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295400"/>
            <a:ext cx="7315200" cy="762000"/>
          </a:xfrm>
        </p:spPr>
        <p:txBody>
          <a:bodyPr>
            <a:normAutofit fontScale="90000"/>
          </a:bodyPr>
          <a:lstStyle/>
          <a:p>
            <a:r>
              <a:rPr lang="en-US" b="1" dirty="0" smtClean="0">
                <a:solidFill>
                  <a:srgbClr val="0070C0"/>
                </a:solidFill>
              </a:rPr>
              <a:t>Technological systems are all alike in one way…</a:t>
            </a:r>
            <a:endParaRPr lang="en-US" b="1" dirty="0">
              <a:solidFill>
                <a:srgbClr val="0070C0"/>
              </a:solidFill>
            </a:endParaRPr>
          </a:p>
        </p:txBody>
      </p:sp>
      <p:sp>
        <p:nvSpPr>
          <p:cNvPr id="3" name="Content Placeholder 2"/>
          <p:cNvSpPr>
            <a:spLocks noGrp="1"/>
          </p:cNvSpPr>
          <p:nvPr>
            <p:ph idx="1"/>
          </p:nvPr>
        </p:nvSpPr>
        <p:spPr/>
        <p:txBody>
          <a:bodyPr/>
          <a:lstStyle/>
          <a:p>
            <a:r>
              <a:rPr lang="en-US" b="1" dirty="0" smtClean="0">
                <a:solidFill>
                  <a:srgbClr val="0070C0"/>
                </a:solidFill>
              </a:rPr>
              <a:t>Each has:</a:t>
            </a:r>
          </a:p>
          <a:p>
            <a:pPr lvl="1"/>
            <a:r>
              <a:rPr lang="en-US" b="1" dirty="0" smtClean="0">
                <a:solidFill>
                  <a:srgbClr val="0070C0"/>
                </a:solidFill>
              </a:rPr>
              <a:t>Inputs</a:t>
            </a:r>
          </a:p>
          <a:p>
            <a:pPr lvl="1"/>
            <a:r>
              <a:rPr lang="en-US" b="1" dirty="0" smtClean="0">
                <a:solidFill>
                  <a:srgbClr val="0070C0"/>
                </a:solidFill>
              </a:rPr>
              <a:t>A process</a:t>
            </a:r>
          </a:p>
          <a:p>
            <a:pPr lvl="1"/>
            <a:r>
              <a:rPr lang="en-US" b="1" dirty="0" smtClean="0">
                <a:solidFill>
                  <a:srgbClr val="0070C0"/>
                </a:solidFill>
              </a:rPr>
              <a:t>Outputs</a:t>
            </a:r>
            <a:endParaRPr lang="en-US" b="1" dirty="0">
              <a:solidFill>
                <a:srgbClr val="0070C0"/>
              </a:solidFill>
            </a:endParaRPr>
          </a:p>
        </p:txBody>
      </p:sp>
      <p:pic>
        <p:nvPicPr>
          <p:cNvPr id="8194" name="Picture 2" descr="http://www.eastlymeschools.org/uploaded/faculty/minerd/Grade_5_Tech_Syst_Mode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5574" y="3810000"/>
            <a:ext cx="8582025" cy="19335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5733353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basic system model</a:t>
            </a:r>
            <a:endParaRPr lang="en-US" dirty="0"/>
          </a:p>
        </p:txBody>
      </p:sp>
      <p:sp>
        <p:nvSpPr>
          <p:cNvPr id="3" name="Content Placeholder 2"/>
          <p:cNvSpPr>
            <a:spLocks noGrp="1"/>
          </p:cNvSpPr>
          <p:nvPr>
            <p:ph idx="1"/>
          </p:nvPr>
        </p:nvSpPr>
        <p:spPr/>
        <p:txBody>
          <a:bodyPr>
            <a:normAutofit lnSpcReduction="10000"/>
          </a:bodyPr>
          <a:lstStyle/>
          <a:p>
            <a:r>
              <a:rPr lang="en-US" dirty="0" smtClean="0"/>
              <a:t>All systems include inputs, a process, and outputs.</a:t>
            </a:r>
          </a:p>
          <a:p>
            <a:r>
              <a:rPr lang="en-US" dirty="0" smtClean="0"/>
              <a:t>Feedback is added to provide a better way of controlling the system.</a:t>
            </a:r>
          </a:p>
          <a:p>
            <a:r>
              <a:rPr lang="en-US" b="1" dirty="0" smtClean="0">
                <a:solidFill>
                  <a:srgbClr val="0070C0"/>
                </a:solidFill>
              </a:rPr>
              <a:t>The basic system model can be used to describe any technological system.</a:t>
            </a:r>
          </a:p>
          <a:p>
            <a:r>
              <a:rPr lang="en-US" dirty="0" smtClean="0"/>
              <a:t>A system diagram can be drawn to show how these parts work together in a system…..</a:t>
            </a:r>
            <a:endParaRPr lang="en-US" dirty="0"/>
          </a:p>
        </p:txBody>
      </p:sp>
    </p:spTree>
    <p:extLst>
      <p:ext uri="{BB962C8B-B14F-4D97-AF65-F5344CB8AC3E}">
        <p14:creationId xmlns:p14="http://schemas.microsoft.com/office/powerpoint/2010/main" val="19817396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Headaches</a:t>
            </a:r>
            <a:endParaRPr lang="en-US" dirty="0"/>
          </a:p>
        </p:txBody>
      </p:sp>
      <p:sp>
        <p:nvSpPr>
          <p:cNvPr id="3" name="Content Placeholder 2"/>
          <p:cNvSpPr>
            <a:spLocks noGrp="1"/>
          </p:cNvSpPr>
          <p:nvPr>
            <p:ph idx="1"/>
          </p:nvPr>
        </p:nvSpPr>
        <p:spPr/>
        <p:txBody>
          <a:bodyPr/>
          <a:lstStyle/>
          <a:p>
            <a:r>
              <a:rPr lang="en-US" dirty="0" smtClean="0"/>
              <a:t>Have been a problem for a long time.</a:t>
            </a:r>
          </a:p>
          <a:p>
            <a:r>
              <a:rPr lang="en-US" dirty="0" smtClean="0"/>
              <a:t>People used to drill hoes in a person’s skull!</a:t>
            </a:r>
          </a:p>
          <a:p>
            <a:r>
              <a:rPr lang="en-US" dirty="0" smtClean="0"/>
              <a:t>This was supposed to let evil spirits escape. People did not know enough about headaches to solve this problem.</a:t>
            </a:r>
            <a:endParaRPr lang="en-US" dirty="0"/>
          </a:p>
        </p:txBody>
      </p:sp>
      <p:pic>
        <p:nvPicPr>
          <p:cNvPr id="2050" name="Picture 2" descr="http://t0.gstatic.com/images?q=tbn:ANd9GcRcdUhne6dfX_QoxB1Ddo11GmsvOdfSUlxeBvEkdE4m1xHvY-yXD-G43H-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43600" y="4038600"/>
            <a:ext cx="2181225" cy="20955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1603139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technology-standards.wikispaces.com/file/view/system_model.jpg/30658353/430x273/system_mode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0080" y="960120"/>
            <a:ext cx="7681407" cy="4876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9796172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inputs</a:t>
            </a:r>
            <a:endParaRPr lang="en-US" dirty="0"/>
          </a:p>
        </p:txBody>
      </p:sp>
      <p:sp>
        <p:nvSpPr>
          <p:cNvPr id="3" name="Content Placeholder 2"/>
          <p:cNvSpPr>
            <a:spLocks noGrp="1"/>
          </p:cNvSpPr>
          <p:nvPr>
            <p:ph idx="1"/>
          </p:nvPr>
        </p:nvSpPr>
        <p:spPr/>
        <p:txBody>
          <a:bodyPr/>
          <a:lstStyle/>
          <a:p>
            <a:r>
              <a:rPr lang="en-US" b="1" dirty="0" smtClean="0">
                <a:solidFill>
                  <a:srgbClr val="0070C0"/>
                </a:solidFill>
              </a:rPr>
              <a:t>The input is the command we give a system.</a:t>
            </a:r>
          </a:p>
          <a:p>
            <a:r>
              <a:rPr lang="en-US" dirty="0" smtClean="0"/>
              <a:t>It is also the desired result.</a:t>
            </a:r>
          </a:p>
          <a:p>
            <a:r>
              <a:rPr lang="en-US" dirty="0" smtClean="0"/>
              <a:t>When we turn on a </a:t>
            </a:r>
            <a:r>
              <a:rPr lang="en-US" dirty="0" err="1" smtClean="0"/>
              <a:t>t.v</a:t>
            </a:r>
            <a:r>
              <a:rPr lang="en-US" dirty="0" smtClean="0"/>
              <a:t>., we are giving it a command. That command is: “Give us picture and sound.”</a:t>
            </a:r>
            <a:endParaRPr lang="en-US" dirty="0"/>
          </a:p>
        </p:txBody>
      </p:sp>
    </p:spTree>
    <p:extLst>
      <p:ext uri="{BB962C8B-B14F-4D97-AF65-F5344CB8AC3E}">
        <p14:creationId xmlns:p14="http://schemas.microsoft.com/office/powerpoint/2010/main" val="113463570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process</a:t>
            </a:r>
            <a:endParaRPr lang="en-US" dirty="0"/>
          </a:p>
        </p:txBody>
      </p:sp>
      <p:sp>
        <p:nvSpPr>
          <p:cNvPr id="3" name="Content Placeholder 2"/>
          <p:cNvSpPr>
            <a:spLocks noGrp="1"/>
          </p:cNvSpPr>
          <p:nvPr>
            <p:ph idx="1"/>
          </p:nvPr>
        </p:nvSpPr>
        <p:spPr/>
        <p:txBody>
          <a:bodyPr/>
          <a:lstStyle/>
          <a:p>
            <a:r>
              <a:rPr lang="en-US" b="1" dirty="0" smtClean="0">
                <a:solidFill>
                  <a:srgbClr val="0070C0"/>
                </a:solidFill>
              </a:rPr>
              <a:t>The process is the action part of a system. It combines the resources and produces results.</a:t>
            </a:r>
          </a:p>
          <a:p>
            <a:r>
              <a:rPr lang="en-US" dirty="0" smtClean="0"/>
              <a:t>In an automobile, the process involves both the car and the driver. The seven technological resources are used in the process. Energy is stored in the gasoline. The machine is the car. People (the driver), information, time, materials, and capital work together to make the car go 30 miles an hour. </a:t>
            </a:r>
            <a:endParaRPr lang="en-US" dirty="0"/>
          </a:p>
        </p:txBody>
      </p:sp>
    </p:spTree>
    <p:extLst>
      <p:ext uri="{BB962C8B-B14F-4D97-AF65-F5344CB8AC3E}">
        <p14:creationId xmlns:p14="http://schemas.microsoft.com/office/powerpoint/2010/main" val="413481668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Outputs</a:t>
            </a:r>
            <a:endParaRPr lang="en-US" dirty="0"/>
          </a:p>
        </p:txBody>
      </p:sp>
      <p:sp>
        <p:nvSpPr>
          <p:cNvPr id="3" name="Content Placeholder 2"/>
          <p:cNvSpPr>
            <a:spLocks noGrp="1"/>
          </p:cNvSpPr>
          <p:nvPr>
            <p:ph idx="1"/>
          </p:nvPr>
        </p:nvSpPr>
        <p:spPr/>
        <p:txBody>
          <a:bodyPr/>
          <a:lstStyle/>
          <a:p>
            <a:r>
              <a:rPr lang="en-US" b="1" dirty="0" smtClean="0">
                <a:solidFill>
                  <a:srgbClr val="0070C0"/>
                </a:solidFill>
              </a:rPr>
              <a:t>The output is what is produced. It’s the actual result.</a:t>
            </a:r>
          </a:p>
          <a:p>
            <a:r>
              <a:rPr lang="en-US" dirty="0" smtClean="0"/>
              <a:t>We hope that the output matches the command input.</a:t>
            </a:r>
          </a:p>
          <a:p>
            <a:r>
              <a:rPr lang="en-US" dirty="0" smtClean="0"/>
              <a:t>That is, we hope that the car will go 30 miles an hour when we step on the gas. </a:t>
            </a:r>
          </a:p>
          <a:p>
            <a:r>
              <a:rPr lang="en-US" dirty="0" smtClean="0"/>
              <a:t>Most systems have more than one output.</a:t>
            </a:r>
            <a:endParaRPr lang="en-US" dirty="0"/>
          </a:p>
        </p:txBody>
      </p:sp>
    </p:spTree>
    <p:extLst>
      <p:ext uri="{BB962C8B-B14F-4D97-AF65-F5344CB8AC3E}">
        <p14:creationId xmlns:p14="http://schemas.microsoft.com/office/powerpoint/2010/main" val="429411848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feedback</a:t>
            </a:r>
            <a:endParaRPr lang="en-US" dirty="0"/>
          </a:p>
        </p:txBody>
      </p:sp>
      <p:sp>
        <p:nvSpPr>
          <p:cNvPr id="3" name="Content Placeholder 2"/>
          <p:cNvSpPr>
            <a:spLocks noGrp="1"/>
          </p:cNvSpPr>
          <p:nvPr>
            <p:ph idx="1"/>
          </p:nvPr>
        </p:nvSpPr>
        <p:spPr/>
        <p:txBody>
          <a:bodyPr>
            <a:normAutofit lnSpcReduction="10000"/>
          </a:bodyPr>
          <a:lstStyle/>
          <a:p>
            <a:r>
              <a:rPr lang="en-US" dirty="0" smtClean="0"/>
              <a:t>How does the driver know when the car is going 30 miles an hour?</a:t>
            </a:r>
          </a:p>
          <a:p>
            <a:r>
              <a:rPr lang="en-US" dirty="0" smtClean="0"/>
              <a:t>The driver checks the speedometer. The speedometer gives the driver feedback.</a:t>
            </a:r>
          </a:p>
          <a:p>
            <a:r>
              <a:rPr lang="en-US" dirty="0" smtClean="0"/>
              <a:t>Feedback is information about the output that can be used to change it.</a:t>
            </a:r>
          </a:p>
          <a:p>
            <a:r>
              <a:rPr lang="en-US" dirty="0" smtClean="0"/>
              <a:t>When the car’s speed reaches 30 miles an hour, the driver lets up on the gas.</a:t>
            </a:r>
            <a:endParaRPr lang="en-US" dirty="0"/>
          </a:p>
        </p:txBody>
      </p:sp>
    </p:spTree>
    <p:extLst>
      <p:ext uri="{BB962C8B-B14F-4D97-AF65-F5344CB8AC3E}">
        <p14:creationId xmlns:p14="http://schemas.microsoft.com/office/powerpoint/2010/main" val="184825241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Monitor</a:t>
            </a:r>
            <a:endParaRPr lang="en-US" dirty="0"/>
          </a:p>
        </p:txBody>
      </p:sp>
      <p:sp>
        <p:nvSpPr>
          <p:cNvPr id="3" name="Content Placeholder 2"/>
          <p:cNvSpPr>
            <a:spLocks noGrp="1"/>
          </p:cNvSpPr>
          <p:nvPr>
            <p:ph idx="1"/>
          </p:nvPr>
        </p:nvSpPr>
        <p:spPr/>
        <p:txBody>
          <a:bodyPr/>
          <a:lstStyle/>
          <a:p>
            <a:r>
              <a:rPr lang="en-US" dirty="0" smtClean="0"/>
              <a:t>The speedometer is a monitor. </a:t>
            </a:r>
          </a:p>
          <a:p>
            <a:r>
              <a:rPr lang="en-US" b="1" dirty="0" smtClean="0">
                <a:solidFill>
                  <a:srgbClr val="0070C0"/>
                </a:solidFill>
              </a:rPr>
              <a:t>A monitor gives feedback about output. It lets us compare the actual result to the result we want.</a:t>
            </a:r>
          </a:p>
          <a:p>
            <a:r>
              <a:rPr lang="en-US" dirty="0" smtClean="0"/>
              <a:t>We can control the system, if needed, to get the output we want.</a:t>
            </a:r>
          </a:p>
          <a:p>
            <a:r>
              <a:rPr lang="en-US" dirty="0" smtClean="0"/>
              <a:t>Systems with feedback are sometimes called control systems or feedback control systems.</a:t>
            </a:r>
            <a:endParaRPr lang="en-US" dirty="0"/>
          </a:p>
        </p:txBody>
      </p:sp>
    </p:spTree>
    <p:extLst>
      <p:ext uri="{BB962C8B-B14F-4D97-AF65-F5344CB8AC3E}">
        <p14:creationId xmlns:p14="http://schemas.microsoft.com/office/powerpoint/2010/main" val="358353137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Control system</a:t>
            </a:r>
            <a:endParaRPr lang="en-US" dirty="0"/>
          </a:p>
        </p:txBody>
      </p:sp>
      <p:sp>
        <p:nvSpPr>
          <p:cNvPr id="3" name="Content Placeholder 2"/>
          <p:cNvSpPr>
            <a:spLocks noGrp="1"/>
          </p:cNvSpPr>
          <p:nvPr>
            <p:ph idx="1"/>
          </p:nvPr>
        </p:nvSpPr>
        <p:spPr/>
        <p:txBody>
          <a:bodyPr/>
          <a:lstStyle/>
          <a:p>
            <a:r>
              <a:rPr lang="en-US" dirty="0" smtClean="0"/>
              <a:t>A control system is being used to help you learn.</a:t>
            </a:r>
          </a:p>
          <a:p>
            <a:r>
              <a:rPr lang="en-US" dirty="0" smtClean="0"/>
              <a:t>Your teacher uses homework and tests as monitors to see how well you are learning.</a:t>
            </a:r>
          </a:p>
          <a:p>
            <a:r>
              <a:rPr lang="en-US" dirty="0" smtClean="0"/>
              <a:t>Your teacher grades and returns assignments </a:t>
            </a:r>
            <a:r>
              <a:rPr lang="en-US" dirty="0" smtClean="0">
                <a:sym typeface="Wingdings" pitchFamily="2" charset="2"/>
              </a:rPr>
              <a:t> both of you use this feedback to find out where you are doing well and where you need more work or perhaps some help.</a:t>
            </a:r>
            <a:endParaRPr lang="en-US" dirty="0"/>
          </a:p>
        </p:txBody>
      </p:sp>
    </p:spTree>
    <p:extLst>
      <p:ext uri="{BB962C8B-B14F-4D97-AF65-F5344CB8AC3E}">
        <p14:creationId xmlns:p14="http://schemas.microsoft.com/office/powerpoint/2010/main" val="184235155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Loop systems</a:t>
            </a:r>
            <a:endParaRPr lang="en-US" dirty="0"/>
          </a:p>
        </p:txBody>
      </p:sp>
      <p:sp>
        <p:nvSpPr>
          <p:cNvPr id="3" name="Content Placeholder 2"/>
          <p:cNvSpPr>
            <a:spLocks noGrp="1"/>
          </p:cNvSpPr>
          <p:nvPr>
            <p:ph idx="1"/>
          </p:nvPr>
        </p:nvSpPr>
        <p:spPr/>
        <p:txBody>
          <a:bodyPr>
            <a:normAutofit fontScale="92500" lnSpcReduction="20000"/>
          </a:bodyPr>
          <a:lstStyle/>
          <a:p>
            <a:r>
              <a:rPr lang="en-US" b="1" dirty="0" smtClean="0">
                <a:solidFill>
                  <a:srgbClr val="0070C0"/>
                </a:solidFill>
              </a:rPr>
              <a:t>Systems that have feedback are called closed-loop systems. Feedback “closes” the loop from input to output. </a:t>
            </a:r>
            <a:endParaRPr lang="en-US" b="1" dirty="0">
              <a:solidFill>
                <a:srgbClr val="0070C0"/>
              </a:solidFill>
            </a:endParaRPr>
          </a:p>
          <a:p>
            <a:r>
              <a:rPr lang="en-US" b="1" dirty="0" smtClean="0">
                <a:solidFill>
                  <a:srgbClr val="0070C0"/>
                </a:solidFill>
              </a:rPr>
              <a:t>Some systems don’t use feedback – these are called open-loop systems</a:t>
            </a:r>
            <a:r>
              <a:rPr lang="en-US" dirty="0" smtClean="0"/>
              <a:t>. A person who wears a blindfold while trying to draw a picture of a dog is an example of an open-loop system.</a:t>
            </a:r>
          </a:p>
          <a:p>
            <a:r>
              <a:rPr lang="en-US" dirty="0" smtClean="0"/>
              <a:t>Without feedback, the person cannot compare the output to the input. When the blindfold is removed, the person can draw the picture more accurately. Now we have a closed-loop system.</a:t>
            </a:r>
            <a:endParaRPr lang="en-US" dirty="0"/>
          </a:p>
        </p:txBody>
      </p:sp>
    </p:spTree>
    <p:extLst>
      <p:ext uri="{BB962C8B-B14F-4D97-AF65-F5344CB8AC3E}">
        <p14:creationId xmlns:p14="http://schemas.microsoft.com/office/powerpoint/2010/main" val="230933151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Multiple outputs</a:t>
            </a:r>
            <a:endParaRPr lang="en-US" dirty="0"/>
          </a:p>
        </p:txBody>
      </p:sp>
      <p:sp>
        <p:nvSpPr>
          <p:cNvPr id="3" name="Content Placeholder 2"/>
          <p:cNvSpPr>
            <a:spLocks noGrp="1"/>
          </p:cNvSpPr>
          <p:nvPr>
            <p:ph idx="1"/>
          </p:nvPr>
        </p:nvSpPr>
        <p:spPr/>
        <p:txBody>
          <a:bodyPr/>
          <a:lstStyle/>
          <a:p>
            <a:r>
              <a:rPr lang="en-US" b="1" dirty="0" smtClean="0">
                <a:solidFill>
                  <a:srgbClr val="0070C0"/>
                </a:solidFill>
              </a:rPr>
              <a:t>A system may produce several outputs. They can be 4 types: desirable, undesirable, expected, or unexpected.</a:t>
            </a:r>
          </a:p>
          <a:p>
            <a:endParaRPr lang="en-US" b="1" dirty="0">
              <a:solidFill>
                <a:srgbClr val="0070C0"/>
              </a:solidFill>
            </a:endParaRPr>
          </a:p>
        </p:txBody>
      </p:sp>
    </p:spTree>
    <p:extLst>
      <p:ext uri="{BB962C8B-B14F-4D97-AF65-F5344CB8AC3E}">
        <p14:creationId xmlns:p14="http://schemas.microsoft.com/office/powerpoint/2010/main" val="342902896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subsystems</a:t>
            </a:r>
            <a:endParaRPr lang="en-US" dirty="0"/>
          </a:p>
        </p:txBody>
      </p:sp>
      <p:sp>
        <p:nvSpPr>
          <p:cNvPr id="3" name="Content Placeholder 2"/>
          <p:cNvSpPr>
            <a:spLocks noGrp="1"/>
          </p:cNvSpPr>
          <p:nvPr>
            <p:ph idx="1"/>
          </p:nvPr>
        </p:nvSpPr>
        <p:spPr/>
        <p:txBody>
          <a:bodyPr/>
          <a:lstStyle/>
          <a:p>
            <a:r>
              <a:rPr lang="en-US" dirty="0" smtClean="0"/>
              <a:t>Systems are often made up of many smaller systems called subsystems.</a:t>
            </a:r>
          </a:p>
          <a:p>
            <a:r>
              <a:rPr lang="en-US" dirty="0" smtClean="0"/>
              <a:t>When you are trying to understand a large system, you might find it helpful to break it into subsystems. You can study each of them separately.</a:t>
            </a:r>
          </a:p>
          <a:p>
            <a:r>
              <a:rPr lang="en-US" dirty="0" smtClean="0"/>
              <a:t>Suppose you want to look at a transportation system that carries goods by truck from L.A. to New York City.</a:t>
            </a:r>
          </a:p>
        </p:txBody>
      </p:sp>
    </p:spTree>
    <p:extLst>
      <p:ext uri="{BB962C8B-B14F-4D97-AF65-F5344CB8AC3E}">
        <p14:creationId xmlns:p14="http://schemas.microsoft.com/office/powerpoint/2010/main" val="3047434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Early humans…</a:t>
            </a:r>
            <a:endParaRPr lang="en-US" dirty="0"/>
          </a:p>
        </p:txBody>
      </p:sp>
      <p:sp>
        <p:nvSpPr>
          <p:cNvPr id="3" name="Content Placeholder 2"/>
          <p:cNvSpPr>
            <a:spLocks noGrp="1"/>
          </p:cNvSpPr>
          <p:nvPr>
            <p:ph idx="1"/>
          </p:nvPr>
        </p:nvSpPr>
        <p:spPr>
          <a:xfrm>
            <a:off x="914400" y="2057400"/>
            <a:ext cx="3657600" cy="4800600"/>
          </a:xfrm>
        </p:spPr>
        <p:txBody>
          <a:bodyPr/>
          <a:lstStyle/>
          <a:p>
            <a:r>
              <a:rPr lang="en-US" dirty="0" smtClean="0"/>
              <a:t>Solved problems of food and shelter by using the materials around them.</a:t>
            </a:r>
          </a:p>
          <a:p>
            <a:r>
              <a:rPr lang="en-US" dirty="0" smtClean="0"/>
              <a:t>Caves were used as homes.</a:t>
            </a:r>
          </a:p>
          <a:p>
            <a:r>
              <a:rPr lang="en-US" dirty="0" smtClean="0"/>
              <a:t>People gathered roots, fruit, and seeds of plants to eat, and made tools to hunt animals for meat.</a:t>
            </a:r>
            <a:endParaRPr lang="en-US" dirty="0"/>
          </a:p>
        </p:txBody>
      </p:sp>
      <p:pic>
        <p:nvPicPr>
          <p:cNvPr id="1026" name="Picture 2" descr="http://www.sciencephoto.com/image/171236/large/E4390130-Early_humans_making_fire-SP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2438400"/>
            <a:ext cx="3986150" cy="2895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0170963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71600" y="2133600"/>
            <a:ext cx="6553200" cy="3581400"/>
          </a:xfrm>
        </p:spPr>
        <p:txBody>
          <a:bodyPr/>
          <a:lstStyle/>
          <a:p>
            <a:r>
              <a:rPr lang="en-US" dirty="0" smtClean="0"/>
              <a:t>You could break down the large system into smaller ones.</a:t>
            </a:r>
          </a:p>
          <a:p>
            <a:r>
              <a:rPr lang="en-US" dirty="0" smtClean="0"/>
              <a:t>Some of the subsystems would be the vehicle system, the management system, and the communication system.</a:t>
            </a:r>
          </a:p>
          <a:p>
            <a:r>
              <a:rPr lang="en-US" dirty="0" smtClean="0"/>
              <a:t>Each of these could be broken down further into more subsystems. You would want to create a subsystem tree.</a:t>
            </a:r>
          </a:p>
          <a:p>
            <a:r>
              <a:rPr lang="en-US" dirty="0" smtClean="0"/>
              <a:t>See figure on page 70.</a:t>
            </a:r>
            <a:endParaRPr lang="en-US" dirty="0"/>
          </a:p>
        </p:txBody>
      </p:sp>
    </p:spTree>
    <p:extLst>
      <p:ext uri="{BB962C8B-B14F-4D97-AF65-F5344CB8AC3E}">
        <p14:creationId xmlns:p14="http://schemas.microsoft.com/office/powerpoint/2010/main" val="247731837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143000"/>
            <a:ext cx="7467600" cy="1219200"/>
          </a:xfrm>
        </p:spPr>
        <p:txBody>
          <a:bodyPr>
            <a:normAutofit fontScale="90000"/>
          </a:bodyPr>
          <a:lstStyle/>
          <a:p>
            <a:r>
              <a:rPr lang="en-US" dirty="0" smtClean="0"/>
              <a:t>In your notebook, answer the following items</a:t>
            </a:r>
            <a:endParaRPr lang="en-US" dirty="0"/>
          </a:p>
        </p:txBody>
      </p:sp>
      <p:sp>
        <p:nvSpPr>
          <p:cNvPr id="3" name="Content Placeholder 2"/>
          <p:cNvSpPr>
            <a:spLocks noGrp="1"/>
          </p:cNvSpPr>
          <p:nvPr>
            <p:ph idx="1"/>
          </p:nvPr>
        </p:nvSpPr>
        <p:spPr/>
        <p:txBody>
          <a:bodyPr/>
          <a:lstStyle/>
          <a:p>
            <a:r>
              <a:rPr lang="en-US" dirty="0" smtClean="0"/>
              <a:t>1. What are the 7 problem-solving steps listed in this PowerPoint?</a:t>
            </a:r>
          </a:p>
          <a:p>
            <a:r>
              <a:rPr lang="en-US" dirty="0" smtClean="0"/>
              <a:t>2. Give an example of how a person’s values might affect his or her decision about the kind of car to buy.</a:t>
            </a:r>
          </a:p>
          <a:p>
            <a:r>
              <a:rPr lang="en-US" dirty="0" smtClean="0"/>
              <a:t>3. Name some subsystems that make up a large railroad system.</a:t>
            </a:r>
            <a:endParaRPr lang="en-US" dirty="0"/>
          </a:p>
        </p:txBody>
      </p:sp>
    </p:spTree>
    <p:extLst>
      <p:ext uri="{BB962C8B-B14F-4D97-AF65-F5344CB8AC3E}">
        <p14:creationId xmlns:p14="http://schemas.microsoft.com/office/powerpoint/2010/main" val="41877207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Today…</a:t>
            </a:r>
            <a:endParaRPr lang="en-US" dirty="0"/>
          </a:p>
        </p:txBody>
      </p:sp>
      <p:sp>
        <p:nvSpPr>
          <p:cNvPr id="3" name="Content Placeholder 2"/>
          <p:cNvSpPr>
            <a:spLocks noGrp="1"/>
          </p:cNvSpPr>
          <p:nvPr>
            <p:ph idx="1"/>
          </p:nvPr>
        </p:nvSpPr>
        <p:spPr/>
        <p:txBody>
          <a:bodyPr/>
          <a:lstStyle/>
          <a:p>
            <a:r>
              <a:rPr lang="en-US" dirty="0" smtClean="0"/>
              <a:t>Problems are also those of human needs and wants, but there are many more problems and they are more complex than ever before. Some of these problems involve society and the environment, such as:</a:t>
            </a:r>
          </a:p>
          <a:p>
            <a:pPr lvl="1"/>
            <a:r>
              <a:rPr lang="en-US" dirty="0" smtClean="0"/>
              <a:t>How can we dispose of wastes without harming the environment?</a:t>
            </a:r>
          </a:p>
          <a:p>
            <a:pPr lvl="1"/>
            <a:r>
              <a:rPr lang="en-US" dirty="0" smtClean="0"/>
              <a:t>How can we produce enough energy to meet our increasing needs?</a:t>
            </a:r>
          </a:p>
          <a:p>
            <a:pPr lvl="1"/>
            <a:r>
              <a:rPr lang="en-US" dirty="0" smtClean="0"/>
              <a:t>How can we assure a continuing supply of clean, safe water?</a:t>
            </a:r>
            <a:endParaRPr lang="en-US" dirty="0"/>
          </a:p>
        </p:txBody>
      </p:sp>
    </p:spTree>
    <p:extLst>
      <p:ext uri="{BB962C8B-B14F-4D97-AF65-F5344CB8AC3E}">
        <p14:creationId xmlns:p14="http://schemas.microsoft.com/office/powerpoint/2010/main" val="37417645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Good design in problem solving</a:t>
            </a:r>
            <a:endParaRPr lang="en-US" dirty="0"/>
          </a:p>
        </p:txBody>
      </p:sp>
      <p:sp>
        <p:nvSpPr>
          <p:cNvPr id="3" name="Content Placeholder 2"/>
          <p:cNvSpPr>
            <a:spLocks noGrp="1"/>
          </p:cNvSpPr>
          <p:nvPr>
            <p:ph idx="1"/>
          </p:nvPr>
        </p:nvSpPr>
        <p:spPr/>
        <p:txBody>
          <a:bodyPr>
            <a:normAutofit lnSpcReduction="10000"/>
          </a:bodyPr>
          <a:lstStyle/>
          <a:p>
            <a:r>
              <a:rPr lang="en-US" dirty="0" smtClean="0"/>
              <a:t>Solving a problem is rarely quick and easy.</a:t>
            </a:r>
          </a:p>
          <a:p>
            <a:r>
              <a:rPr lang="en-US" dirty="0" smtClean="0"/>
              <a:t>We must understand exactly what is needed to solve the problem.</a:t>
            </a:r>
          </a:p>
          <a:p>
            <a:r>
              <a:rPr lang="en-US" dirty="0" smtClean="0"/>
              <a:t>We must make our solution as low-cost and easy to use as possible.</a:t>
            </a:r>
          </a:p>
          <a:p>
            <a:r>
              <a:rPr lang="en-US" dirty="0" smtClean="0"/>
              <a:t>These solutions must be compared so that the best one is chosen.</a:t>
            </a:r>
          </a:p>
          <a:p>
            <a:r>
              <a:rPr lang="en-US" dirty="0" smtClean="0"/>
              <a:t>Then, the best ideas are further refined and improved. </a:t>
            </a:r>
            <a:r>
              <a:rPr lang="en-US" b="1" dirty="0" smtClean="0">
                <a:solidFill>
                  <a:srgbClr val="0070C0"/>
                </a:solidFill>
              </a:rPr>
              <a:t>Good solutions to problems are those that work well, are inexpensive, and cause little or no harm to the environment and people.</a:t>
            </a:r>
            <a:endParaRPr lang="en-US" b="1" dirty="0">
              <a:solidFill>
                <a:srgbClr val="0070C0"/>
              </a:solidFill>
            </a:endParaRPr>
          </a:p>
        </p:txBody>
      </p:sp>
    </p:spTree>
    <p:extLst>
      <p:ext uri="{BB962C8B-B14F-4D97-AF65-F5344CB8AC3E}">
        <p14:creationId xmlns:p14="http://schemas.microsoft.com/office/powerpoint/2010/main" val="12971350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066800"/>
            <a:ext cx="7848600" cy="1219200"/>
          </a:xfrm>
        </p:spPr>
        <p:txBody>
          <a:bodyPr>
            <a:normAutofit fontScale="90000"/>
          </a:bodyPr>
          <a:lstStyle/>
          <a:p>
            <a:r>
              <a:rPr lang="en-US" dirty="0" smtClean="0"/>
              <a:t>Examples of well designed technological solutions</a:t>
            </a:r>
            <a:endParaRPr lang="en-US" dirty="0"/>
          </a:p>
        </p:txBody>
      </p:sp>
      <p:sp>
        <p:nvSpPr>
          <p:cNvPr id="3" name="Content Placeholder 2"/>
          <p:cNvSpPr>
            <a:spLocks noGrp="1"/>
          </p:cNvSpPr>
          <p:nvPr>
            <p:ph idx="1"/>
          </p:nvPr>
        </p:nvSpPr>
        <p:spPr/>
        <p:txBody>
          <a:bodyPr/>
          <a:lstStyle/>
          <a:p>
            <a:r>
              <a:rPr lang="en-US" dirty="0" smtClean="0"/>
              <a:t>Engineers, designers, and scientists solve a huge number of different technological problems. These can range from redesigning a stereo to creating new life forms like a plant that repels insects. Here arte some well-designed technological solutions:</a:t>
            </a:r>
            <a:endParaRPr lang="en-US" dirty="0"/>
          </a:p>
        </p:txBody>
      </p:sp>
      <p:pic>
        <p:nvPicPr>
          <p:cNvPr id="3074" name="Picture 2" descr="http://blogtecha.files.wordpress.com/2010/04/evolution-phones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2400" y="4214812"/>
            <a:ext cx="2804556" cy="1042988"/>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http://image.shutterstock.com/display_pic_with_logo/598036/598036,1307902365,6/stock-vector-evolution-of-tv-high-detailed-vector-illustration-7907097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52800" y="4229417"/>
            <a:ext cx="2203678" cy="1028384"/>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http://a.abcnews.com/images/Health/gty_prescription_jm_110427_wg.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943600" y="4214812"/>
            <a:ext cx="2606041" cy="14658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383277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762000"/>
            <a:ext cx="7772400" cy="1371600"/>
          </a:xfrm>
        </p:spPr>
        <p:txBody>
          <a:bodyPr>
            <a:normAutofit fontScale="90000"/>
          </a:bodyPr>
          <a:lstStyle/>
          <a:p>
            <a:r>
              <a:rPr lang="en-US" dirty="0" smtClean="0"/>
              <a:t>The technological method of problem solving</a:t>
            </a:r>
            <a:endParaRPr lang="en-US" dirty="0"/>
          </a:p>
        </p:txBody>
      </p:sp>
      <p:sp>
        <p:nvSpPr>
          <p:cNvPr id="3" name="Content Placeholder 2"/>
          <p:cNvSpPr>
            <a:spLocks noGrp="1"/>
          </p:cNvSpPr>
          <p:nvPr>
            <p:ph idx="1"/>
          </p:nvPr>
        </p:nvSpPr>
        <p:spPr/>
        <p:txBody>
          <a:bodyPr/>
          <a:lstStyle/>
          <a:p>
            <a:r>
              <a:rPr lang="en-US" dirty="0" smtClean="0"/>
              <a:t>Problem solving is faster and easier, and results are better, if people follow a procedure. </a:t>
            </a:r>
            <a:r>
              <a:rPr lang="en-US" b="1" dirty="0" smtClean="0">
                <a:solidFill>
                  <a:srgbClr val="0070C0"/>
                </a:solidFill>
              </a:rPr>
              <a:t>The 7 steps of problem solving are:</a:t>
            </a:r>
          </a:p>
          <a:p>
            <a:pPr lvl="1"/>
            <a:r>
              <a:rPr lang="en-US" b="1" dirty="0" smtClean="0">
                <a:solidFill>
                  <a:srgbClr val="0070C0"/>
                </a:solidFill>
              </a:rPr>
              <a:t>1. Describe the problem as clearly &amp; fully as you can.</a:t>
            </a:r>
          </a:p>
          <a:p>
            <a:pPr lvl="1"/>
            <a:r>
              <a:rPr lang="en-US" b="1" dirty="0" smtClean="0">
                <a:solidFill>
                  <a:srgbClr val="0070C0"/>
                </a:solidFill>
              </a:rPr>
              <a:t>2. Describe the results you want.</a:t>
            </a:r>
          </a:p>
          <a:p>
            <a:pPr lvl="1"/>
            <a:r>
              <a:rPr lang="en-US" b="1" dirty="0" smtClean="0">
                <a:solidFill>
                  <a:srgbClr val="0070C0"/>
                </a:solidFill>
              </a:rPr>
              <a:t>3. Gather information</a:t>
            </a:r>
          </a:p>
          <a:p>
            <a:pPr lvl="1"/>
            <a:r>
              <a:rPr lang="en-US" b="1" dirty="0" smtClean="0">
                <a:solidFill>
                  <a:srgbClr val="0070C0"/>
                </a:solidFill>
              </a:rPr>
              <a:t>4. Think of alternative solutions.</a:t>
            </a:r>
          </a:p>
          <a:p>
            <a:pPr lvl="1"/>
            <a:r>
              <a:rPr lang="en-US" b="1" dirty="0" smtClean="0">
                <a:solidFill>
                  <a:srgbClr val="0070C0"/>
                </a:solidFill>
              </a:rPr>
              <a:t>5. Choose the best solution.</a:t>
            </a:r>
          </a:p>
          <a:p>
            <a:pPr lvl="1"/>
            <a:r>
              <a:rPr lang="en-US" b="1" dirty="0" smtClean="0">
                <a:solidFill>
                  <a:srgbClr val="0070C0"/>
                </a:solidFill>
              </a:rPr>
              <a:t>6. Implement the solution you have chosen.</a:t>
            </a:r>
          </a:p>
          <a:p>
            <a:pPr lvl="1"/>
            <a:r>
              <a:rPr lang="en-US" b="1" dirty="0" smtClean="0">
                <a:solidFill>
                  <a:srgbClr val="0070C0"/>
                </a:solidFill>
              </a:rPr>
              <a:t>7. Evaluate the solution and make necessary changes.</a:t>
            </a:r>
          </a:p>
        </p:txBody>
      </p:sp>
    </p:spTree>
    <p:extLst>
      <p:ext uri="{BB962C8B-B14F-4D97-AF65-F5344CB8AC3E}">
        <p14:creationId xmlns:p14="http://schemas.microsoft.com/office/powerpoint/2010/main" val="20088841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143000"/>
            <a:ext cx="7315200" cy="1066800"/>
          </a:xfrm>
        </p:spPr>
        <p:txBody>
          <a:bodyPr>
            <a:normAutofit fontScale="90000"/>
          </a:bodyPr>
          <a:lstStyle/>
          <a:p>
            <a:r>
              <a:rPr lang="en-US" dirty="0" smtClean="0"/>
              <a:t>Step 1: describe the problem clearly and fully</a:t>
            </a:r>
            <a:endParaRPr lang="en-US" dirty="0"/>
          </a:p>
        </p:txBody>
      </p:sp>
      <p:sp>
        <p:nvSpPr>
          <p:cNvPr id="3" name="Content Placeholder 2"/>
          <p:cNvSpPr>
            <a:spLocks noGrp="1"/>
          </p:cNvSpPr>
          <p:nvPr>
            <p:ph idx="1"/>
          </p:nvPr>
        </p:nvSpPr>
        <p:spPr/>
        <p:txBody>
          <a:bodyPr/>
          <a:lstStyle/>
          <a:p>
            <a:r>
              <a:rPr lang="en-US" dirty="0" smtClean="0"/>
              <a:t>To solve a problem, we must first understand it. What has caused the problem? Here is an example of a clearly stated problem:</a:t>
            </a:r>
          </a:p>
          <a:p>
            <a:pPr lvl="1"/>
            <a:r>
              <a:rPr lang="en-US" dirty="0" smtClean="0"/>
              <a:t>People with arthritis in their fingers have a hard time gripping small objects. They need an easy way to carry out such tasks as unlocking a door.</a:t>
            </a:r>
          </a:p>
          <a:p>
            <a:pPr marL="514350" lvl="1" indent="0">
              <a:buNone/>
            </a:pPr>
            <a:r>
              <a:rPr lang="en-US" dirty="0" smtClean="0"/>
              <a:t>Once we know what a problem is, we can decide what to do about it.</a:t>
            </a:r>
          </a:p>
          <a:p>
            <a:pPr marL="514350" lvl="1" indent="0">
              <a:buNone/>
            </a:pPr>
            <a:endParaRPr lang="en-US" dirty="0" smtClean="0"/>
          </a:p>
        </p:txBody>
      </p:sp>
    </p:spTree>
    <p:extLst>
      <p:ext uri="{BB962C8B-B14F-4D97-AF65-F5344CB8AC3E}">
        <p14:creationId xmlns:p14="http://schemas.microsoft.com/office/powerpoint/2010/main" val="103305033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uture">
  <a:themeElements>
    <a:clrScheme name="Couture">
      <a:dk1>
        <a:sysClr val="windowText" lastClr="000000"/>
      </a:dk1>
      <a:lt1>
        <a:sysClr val="window" lastClr="FFFFFF"/>
      </a:lt1>
      <a:dk2>
        <a:srgbClr val="37302A"/>
      </a:dk2>
      <a:lt2>
        <a:srgbClr val="D0CCB9"/>
      </a:lt2>
      <a:accent1>
        <a:srgbClr val="9E8E5C"/>
      </a:accent1>
      <a:accent2>
        <a:srgbClr val="A09781"/>
      </a:accent2>
      <a:accent3>
        <a:srgbClr val="85776D"/>
      </a:accent3>
      <a:accent4>
        <a:srgbClr val="AEAFA9"/>
      </a:accent4>
      <a:accent5>
        <a:srgbClr val="8D878B"/>
      </a:accent5>
      <a:accent6>
        <a:srgbClr val="6B6149"/>
      </a:accent6>
      <a:hlink>
        <a:srgbClr val="B6A272"/>
      </a:hlink>
      <a:folHlink>
        <a:srgbClr val="8A784F"/>
      </a:folHlink>
    </a:clrScheme>
    <a:fontScheme name="Black 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70000"/>
              </a:schemeClr>
            </a:gs>
            <a:gs pos="100000">
              <a:schemeClr val="phClr">
                <a:shade val="80000"/>
              </a:schemeClr>
            </a:gs>
          </a:gsLst>
          <a:path path="circle">
            <a:fillToRect l="50000" t="100000" r="100000" b="100000"/>
          </a:path>
        </a:gradFill>
        <a:blipFill rotWithShape="1">
          <a:blip xmlns:r="http://schemas.openxmlformats.org/officeDocument/2006/relationships" r:embed="rId1">
            <a:duotone>
              <a:schemeClr val="phClr">
                <a:shade val="30000"/>
                <a:satMod val="200000"/>
              </a:schemeClr>
              <a:schemeClr val="phClr">
                <a:tint val="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Couture</Template>
  <TotalTime>79</TotalTime>
  <Words>2358</Words>
  <Application>Microsoft Office PowerPoint</Application>
  <PresentationFormat>On-screen Show (4:3)</PresentationFormat>
  <Paragraphs>182</Paragraphs>
  <Slides>41</Slides>
  <Notes>0</Notes>
  <HiddenSlides>0</HiddenSlides>
  <MMClips>0</MMClip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Couture</vt:lpstr>
      <vt:lpstr>Chapter 3</vt:lpstr>
      <vt:lpstr>Problem Solving</vt:lpstr>
      <vt:lpstr>Headaches</vt:lpstr>
      <vt:lpstr>Early humans…</vt:lpstr>
      <vt:lpstr>Today…</vt:lpstr>
      <vt:lpstr>Good design in problem solving</vt:lpstr>
      <vt:lpstr>Examples of well designed technological solutions</vt:lpstr>
      <vt:lpstr>The technological method of problem solving</vt:lpstr>
      <vt:lpstr>Step 1: describe the problem clearly and fully</vt:lpstr>
      <vt:lpstr>Rubber-band-powered vehicle</vt:lpstr>
      <vt:lpstr>Rubber-band-powered vehicle cont’d</vt:lpstr>
      <vt:lpstr>Step 2: Describe the results you want</vt:lpstr>
      <vt:lpstr>Design criteria</vt:lpstr>
      <vt:lpstr>Design criteria for egg transport problem</vt:lpstr>
      <vt:lpstr>limitations</vt:lpstr>
      <vt:lpstr>Step 3: gather information</vt:lpstr>
      <vt:lpstr>Step 4: Think of alternative solutions</vt:lpstr>
      <vt:lpstr>brainstorming</vt:lpstr>
      <vt:lpstr>Trial and error</vt:lpstr>
      <vt:lpstr>Insight</vt:lpstr>
      <vt:lpstr>Accident</vt:lpstr>
      <vt:lpstr>Step 5: Choose the best solution</vt:lpstr>
      <vt:lpstr>Optimization p. 56</vt:lpstr>
      <vt:lpstr>Step 6: Implement the solution</vt:lpstr>
      <vt:lpstr>Step 7: Evaluate the solution and make necessary changes</vt:lpstr>
      <vt:lpstr>Solving real-world problems</vt:lpstr>
      <vt:lpstr>systems</vt:lpstr>
      <vt:lpstr>Technological systems are all alike in one way…</vt:lpstr>
      <vt:lpstr>The basic system model</vt:lpstr>
      <vt:lpstr>PowerPoint Presentation</vt:lpstr>
      <vt:lpstr>inputs</vt:lpstr>
      <vt:lpstr>The process</vt:lpstr>
      <vt:lpstr>Outputs</vt:lpstr>
      <vt:lpstr>feedback</vt:lpstr>
      <vt:lpstr>Monitor</vt:lpstr>
      <vt:lpstr>Control system</vt:lpstr>
      <vt:lpstr>Loop systems</vt:lpstr>
      <vt:lpstr>Multiple outputs</vt:lpstr>
      <vt:lpstr>subsystems</vt:lpstr>
      <vt:lpstr>PowerPoint Presentation</vt:lpstr>
      <vt:lpstr>In your notebook, answer the following items</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3</dc:title>
  <dc:creator>Johnson</dc:creator>
  <cp:lastModifiedBy>Johnson</cp:lastModifiedBy>
  <cp:revision>9</cp:revision>
  <dcterms:created xsi:type="dcterms:W3CDTF">2012-04-28T13:44:40Z</dcterms:created>
  <dcterms:modified xsi:type="dcterms:W3CDTF">2012-04-28T15:03:54Z</dcterms:modified>
</cp:coreProperties>
</file>